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325" r:id="rId2"/>
    <p:sldId id="263" r:id="rId3"/>
    <p:sldId id="322" r:id="rId4"/>
    <p:sldId id="324" r:id="rId5"/>
    <p:sldId id="267" r:id="rId6"/>
    <p:sldId id="264" r:id="rId7"/>
    <p:sldId id="303" r:id="rId8"/>
    <p:sldId id="326" r:id="rId9"/>
    <p:sldId id="327" r:id="rId10"/>
    <p:sldId id="304" r:id="rId11"/>
    <p:sldId id="305" r:id="rId12"/>
    <p:sldId id="270" r:id="rId13"/>
    <p:sldId id="301" r:id="rId14"/>
    <p:sldId id="306" r:id="rId15"/>
    <p:sldId id="309" r:id="rId16"/>
    <p:sldId id="319" r:id="rId17"/>
    <p:sldId id="320" r:id="rId18"/>
    <p:sldId id="321" r:id="rId19"/>
    <p:sldId id="308" r:id="rId20"/>
    <p:sldId id="316" r:id="rId21"/>
    <p:sldId id="315" r:id="rId22"/>
    <p:sldId id="317" r:id="rId23"/>
    <p:sldId id="329" r:id="rId24"/>
    <p:sldId id="331" r:id="rId25"/>
    <p:sldId id="27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guide id="3" pos="529" userDrawn="1">
          <p15:clr>
            <a:srgbClr val="A4A3A4"/>
          </p15:clr>
        </p15:guide>
        <p15:guide id="4" pos="7151" userDrawn="1">
          <p15:clr>
            <a:srgbClr val="A4A3A4"/>
          </p15:clr>
        </p15:guide>
        <p15:guide id="5" orient="horz" pos="1071" userDrawn="1">
          <p15:clr>
            <a:srgbClr val="A4A3A4"/>
          </p15:clr>
        </p15:guide>
        <p15:guide id="6" orient="horz" pos="404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9E3C"/>
    <a:srgbClr val="00CC00"/>
    <a:srgbClr val="188F7B"/>
    <a:srgbClr val="1D1F3A"/>
    <a:srgbClr val="33C8A6"/>
    <a:srgbClr val="58B4A0"/>
    <a:srgbClr val="0CC59B"/>
    <a:srgbClr val="5DD5BA"/>
    <a:srgbClr val="EEEEEE"/>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963" autoAdjust="0"/>
    <p:restoredTop sz="96242" autoAdjust="0"/>
  </p:normalViewPr>
  <p:slideViewPr>
    <p:cSldViewPr snapToGrid="0" showGuides="1">
      <p:cViewPr varScale="1">
        <p:scale>
          <a:sx n="72" d="100"/>
          <a:sy n="72" d="100"/>
        </p:scale>
        <p:origin x="1002" y="66"/>
      </p:cViewPr>
      <p:guideLst>
        <p:guide orient="horz" pos="2160"/>
        <p:guide pos="3817"/>
        <p:guide pos="529"/>
        <p:guide pos="7151"/>
        <p:guide orient="horz" pos="1071"/>
        <p:guide orient="horz" pos="4042"/>
      </p:guideLst>
    </p:cSldViewPr>
  </p:slideViewPr>
  <p:outlineViewPr>
    <p:cViewPr>
      <p:scale>
        <a:sx n="33" d="100"/>
        <a:sy n="33" d="100"/>
      </p:scale>
      <p:origin x="0" y="1954"/>
    </p:cViewPr>
  </p:outlin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746729-C9B8-46FD-A6E2-6859AD3C2870}" type="datetimeFigureOut">
              <a:rPr lang="en-US" smtClean="0"/>
              <a:t>4/15/2021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034AD-27B1-4A25-83FF-DF5ED4709039}" type="slidenum">
              <a:rPr lang="en-US" smtClean="0"/>
              <a:t>‹#›</a:t>
            </a:fld>
            <a:endParaRPr lang="en-US"/>
          </a:p>
        </p:txBody>
      </p:sp>
    </p:spTree>
    <p:extLst>
      <p:ext uri="{BB962C8B-B14F-4D97-AF65-F5344CB8AC3E}">
        <p14:creationId xmlns:p14="http://schemas.microsoft.com/office/powerpoint/2010/main" val="2860743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nsplash.com/@kate_b?utm_source=unsplash&amp;utm_medium=referral&amp;utm_content=creditCopyText"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unsplash.com/search/photos/business?utm_source=unsplash&amp;utm_medium=referral&amp;utm_content=creditCopyText"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unsplash.com/@art_maltsev?utm_source=unsplash&amp;utm_medium=referral&amp;utm_content=creditCopyText"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unsplash.com/search/photos/question?utm_source=unsplash&amp;utm_medium=referral&amp;utm_content=creditCopyText"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unsplash.com/@art_maltsev?utm_source=unsplash&amp;utm_medium=referral&amp;utm_content=creditCopyText"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unsplash.com/search/photos/question?utm_source=unsplash&amp;utm_medium=referral&amp;utm_content=creditCopyText"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nsplash.com/@art_maltsev?utm_source=unsplash&amp;utm_medium=referral&amp;utm_content=creditCopyText"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unsplash.com/search/photos/question?utm_source=unsplash&amp;utm_medium=referral&amp;utm_content=creditCopyText"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nsplash.com/@art_maltsev?utm_source=unsplash&amp;utm_medium=referral&amp;utm_content=creditCopyText"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unsplash.com/search/photos/question?utm_source=unsplash&amp;utm_medium=referral&amp;utm_content=creditCopyText"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unsplash.com/@art_maltsev?utm_source=unsplash&amp;utm_medium=referral&amp;utm_content=creditCopyText"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unsplash.com/search/photos/question?utm_source=unsplash&amp;utm_medium=referral&amp;utm_content=creditCopyTex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200" b="0" i="0" kern="1200" dirty="0">
                <a:solidFill>
                  <a:schemeClr val="tx1"/>
                </a:solidFill>
                <a:effectLst/>
                <a:latin typeface="+mn-lt"/>
                <a:ea typeface="+mn-ea"/>
                <a:cs typeface="+mn-cs"/>
              </a:rPr>
              <a:t>Photo by </a:t>
            </a:r>
            <a:r>
              <a:rPr lang="pl-PL" sz="1200" b="0" i="0" kern="1200" dirty="0">
                <a:solidFill>
                  <a:schemeClr val="tx1"/>
                </a:solidFill>
                <a:effectLst/>
                <a:latin typeface="+mn-lt"/>
                <a:ea typeface="+mn-ea"/>
                <a:cs typeface="+mn-cs"/>
                <a:hlinkClick r:id="rId3"/>
              </a:rPr>
              <a:t>Katerina Bartosova</a:t>
            </a:r>
            <a:r>
              <a:rPr lang="pl-PL" sz="1200" b="0" i="0" kern="1200" dirty="0">
                <a:solidFill>
                  <a:schemeClr val="tx1"/>
                </a:solidFill>
                <a:effectLst/>
                <a:latin typeface="+mn-lt"/>
                <a:ea typeface="+mn-ea"/>
                <a:cs typeface="+mn-cs"/>
              </a:rPr>
              <a:t> on </a:t>
            </a:r>
            <a:r>
              <a:rPr lang="pl-PL" sz="1200" b="0" i="0" kern="1200" dirty="0">
                <a:solidFill>
                  <a:schemeClr val="tx1"/>
                </a:solidFill>
                <a:effectLst/>
                <a:latin typeface="+mn-lt"/>
                <a:ea typeface="+mn-ea"/>
                <a:cs typeface="+mn-cs"/>
                <a:hlinkClick r:id="rId4"/>
              </a:rPr>
              <a:t>Unsplash</a:t>
            </a:r>
            <a:endParaRPr lang="en-US" dirty="0"/>
          </a:p>
        </p:txBody>
      </p:sp>
      <p:sp>
        <p:nvSpPr>
          <p:cNvPr id="4" name="Slide Number Placeholder 3"/>
          <p:cNvSpPr>
            <a:spLocks noGrp="1"/>
          </p:cNvSpPr>
          <p:nvPr>
            <p:ph type="sldNum" sz="quarter" idx="10"/>
          </p:nvPr>
        </p:nvSpPr>
        <p:spPr/>
        <p:txBody>
          <a:bodyPr/>
          <a:lstStyle/>
          <a:p>
            <a:fld id="{407034AD-27B1-4A25-83FF-DF5ED4709039}" type="slidenum">
              <a:rPr lang="en-US" smtClean="0"/>
              <a:t>1</a:t>
            </a:fld>
            <a:endParaRPr lang="en-US"/>
          </a:p>
        </p:txBody>
      </p:sp>
    </p:spTree>
    <p:extLst>
      <p:ext uri="{BB962C8B-B14F-4D97-AF65-F5344CB8AC3E}">
        <p14:creationId xmlns:p14="http://schemas.microsoft.com/office/powerpoint/2010/main" val="1946296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&lt;a </a:t>
            </a:r>
            <a:r>
              <a:rPr lang="en-US" dirty="0" err="1"/>
              <a:t>href</a:t>
            </a:r>
            <a:r>
              <a:rPr lang="en-US" dirty="0"/>
              <a:t>="https://www.freepik.com/free-photos-vectors/business"&gt;Business photo created by </a:t>
            </a:r>
            <a:r>
              <a:rPr lang="en-US" dirty="0" err="1"/>
              <a:t>asierromero</a:t>
            </a:r>
            <a:r>
              <a:rPr lang="en-US" dirty="0"/>
              <a:t> - www.freepik.com&lt;/a&gt;</a:t>
            </a:r>
          </a:p>
        </p:txBody>
      </p:sp>
      <p:sp>
        <p:nvSpPr>
          <p:cNvPr id="4" name="Slide Number Placeholder 3"/>
          <p:cNvSpPr>
            <a:spLocks noGrp="1"/>
          </p:cNvSpPr>
          <p:nvPr>
            <p:ph type="sldNum" sz="quarter" idx="10"/>
          </p:nvPr>
        </p:nvSpPr>
        <p:spPr/>
        <p:txBody>
          <a:bodyPr/>
          <a:lstStyle/>
          <a:p>
            <a:fld id="{407034AD-27B1-4A25-83FF-DF5ED4709039}" type="slidenum">
              <a:rPr lang="en-US" smtClean="0"/>
              <a:t>2</a:t>
            </a:fld>
            <a:endParaRPr lang="en-US"/>
          </a:p>
        </p:txBody>
      </p:sp>
    </p:spTree>
    <p:extLst>
      <p:ext uri="{BB962C8B-B14F-4D97-AF65-F5344CB8AC3E}">
        <p14:creationId xmlns:p14="http://schemas.microsoft.com/office/powerpoint/2010/main" val="1028961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Photo by </a:t>
            </a:r>
            <a:r>
              <a:rPr lang="en-US" sz="1200" b="0" i="0" kern="1200" dirty="0" err="1">
                <a:solidFill>
                  <a:schemeClr val="tx1"/>
                </a:solidFill>
                <a:effectLst/>
                <a:latin typeface="+mn-lt"/>
                <a:ea typeface="+mn-ea"/>
                <a:cs typeface="+mn-cs"/>
                <a:hlinkClick r:id="rId3"/>
              </a:rPr>
              <a:t>Artem</a:t>
            </a:r>
            <a:r>
              <a:rPr lang="en-US" sz="1200" b="0" i="0" kern="1200" dirty="0">
                <a:solidFill>
                  <a:schemeClr val="tx1"/>
                </a:solidFill>
                <a:effectLst/>
                <a:latin typeface="+mn-lt"/>
                <a:ea typeface="+mn-ea"/>
                <a:cs typeface="+mn-cs"/>
                <a:hlinkClick r:id="rId3"/>
              </a:rPr>
              <a:t> </a:t>
            </a:r>
            <a:r>
              <a:rPr lang="en-US" sz="1200" b="0" i="0" kern="1200" dirty="0" err="1">
                <a:solidFill>
                  <a:schemeClr val="tx1"/>
                </a:solidFill>
                <a:effectLst/>
                <a:latin typeface="+mn-lt"/>
                <a:ea typeface="+mn-ea"/>
                <a:cs typeface="+mn-cs"/>
                <a:hlinkClick r:id="rId3"/>
              </a:rPr>
              <a:t>Maltsev</a:t>
            </a:r>
            <a:r>
              <a:rPr lang="en-US" sz="1200" b="0" i="0" kern="1200" dirty="0">
                <a:solidFill>
                  <a:schemeClr val="tx1"/>
                </a:solidFill>
                <a:effectLst/>
                <a:latin typeface="+mn-lt"/>
                <a:ea typeface="+mn-ea"/>
                <a:cs typeface="+mn-cs"/>
              </a:rPr>
              <a:t> on </a:t>
            </a:r>
            <a:r>
              <a:rPr lang="en-US" sz="1200" b="0" i="0" kern="1200" dirty="0" err="1">
                <a:solidFill>
                  <a:schemeClr val="tx1"/>
                </a:solidFill>
                <a:effectLst/>
                <a:latin typeface="+mn-lt"/>
                <a:ea typeface="+mn-ea"/>
                <a:cs typeface="+mn-cs"/>
                <a:hlinkClick r:id="rId4"/>
              </a:rPr>
              <a:t>Unsplash</a:t>
            </a:r>
            <a:endParaRPr lang="en-US" dirty="0"/>
          </a:p>
        </p:txBody>
      </p:sp>
      <p:sp>
        <p:nvSpPr>
          <p:cNvPr id="4" name="Slide Number Placeholder 3"/>
          <p:cNvSpPr>
            <a:spLocks noGrp="1"/>
          </p:cNvSpPr>
          <p:nvPr>
            <p:ph type="sldNum" sz="quarter" idx="10"/>
          </p:nvPr>
        </p:nvSpPr>
        <p:spPr/>
        <p:txBody>
          <a:bodyPr/>
          <a:lstStyle/>
          <a:p>
            <a:fld id="{407034AD-27B1-4A25-83FF-DF5ED4709039}" type="slidenum">
              <a:rPr lang="en-US" smtClean="0"/>
              <a:t>3</a:t>
            </a:fld>
            <a:endParaRPr lang="en-US"/>
          </a:p>
        </p:txBody>
      </p:sp>
    </p:spTree>
    <p:extLst>
      <p:ext uri="{BB962C8B-B14F-4D97-AF65-F5344CB8AC3E}">
        <p14:creationId xmlns:p14="http://schemas.microsoft.com/office/powerpoint/2010/main" val="3547404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Photo by </a:t>
            </a:r>
            <a:r>
              <a:rPr lang="en-US" sz="1200" b="0" i="0" kern="1200" dirty="0" err="1">
                <a:solidFill>
                  <a:schemeClr val="tx1"/>
                </a:solidFill>
                <a:effectLst/>
                <a:latin typeface="+mn-lt"/>
                <a:ea typeface="+mn-ea"/>
                <a:cs typeface="+mn-cs"/>
                <a:hlinkClick r:id="rId3"/>
              </a:rPr>
              <a:t>Artem</a:t>
            </a:r>
            <a:r>
              <a:rPr lang="en-US" sz="1200" b="0" i="0" kern="1200" dirty="0">
                <a:solidFill>
                  <a:schemeClr val="tx1"/>
                </a:solidFill>
                <a:effectLst/>
                <a:latin typeface="+mn-lt"/>
                <a:ea typeface="+mn-ea"/>
                <a:cs typeface="+mn-cs"/>
                <a:hlinkClick r:id="rId3"/>
              </a:rPr>
              <a:t> </a:t>
            </a:r>
            <a:r>
              <a:rPr lang="en-US" sz="1200" b="0" i="0" kern="1200" dirty="0" err="1">
                <a:solidFill>
                  <a:schemeClr val="tx1"/>
                </a:solidFill>
                <a:effectLst/>
                <a:latin typeface="+mn-lt"/>
                <a:ea typeface="+mn-ea"/>
                <a:cs typeface="+mn-cs"/>
                <a:hlinkClick r:id="rId3"/>
              </a:rPr>
              <a:t>Maltsev</a:t>
            </a:r>
            <a:r>
              <a:rPr lang="en-US" sz="1200" b="0" i="0" kern="1200" dirty="0">
                <a:solidFill>
                  <a:schemeClr val="tx1"/>
                </a:solidFill>
                <a:effectLst/>
                <a:latin typeface="+mn-lt"/>
                <a:ea typeface="+mn-ea"/>
                <a:cs typeface="+mn-cs"/>
              </a:rPr>
              <a:t> on </a:t>
            </a:r>
            <a:r>
              <a:rPr lang="en-US" sz="1200" b="0" i="0" kern="1200" dirty="0" err="1">
                <a:solidFill>
                  <a:schemeClr val="tx1"/>
                </a:solidFill>
                <a:effectLst/>
                <a:latin typeface="+mn-lt"/>
                <a:ea typeface="+mn-ea"/>
                <a:cs typeface="+mn-cs"/>
                <a:hlinkClick r:id="rId4"/>
              </a:rPr>
              <a:t>Unsplash</a:t>
            </a:r>
            <a:endParaRPr lang="en-US" dirty="0"/>
          </a:p>
        </p:txBody>
      </p:sp>
      <p:sp>
        <p:nvSpPr>
          <p:cNvPr id="4" name="Slide Number Placeholder 3"/>
          <p:cNvSpPr>
            <a:spLocks noGrp="1"/>
          </p:cNvSpPr>
          <p:nvPr>
            <p:ph type="sldNum" sz="quarter" idx="10"/>
          </p:nvPr>
        </p:nvSpPr>
        <p:spPr/>
        <p:txBody>
          <a:bodyPr/>
          <a:lstStyle/>
          <a:p>
            <a:fld id="{407034AD-27B1-4A25-83FF-DF5ED4709039}" type="slidenum">
              <a:rPr lang="en-US" smtClean="0"/>
              <a:t>6</a:t>
            </a:fld>
            <a:endParaRPr lang="en-US"/>
          </a:p>
        </p:txBody>
      </p:sp>
    </p:spTree>
    <p:extLst>
      <p:ext uri="{BB962C8B-B14F-4D97-AF65-F5344CB8AC3E}">
        <p14:creationId xmlns:p14="http://schemas.microsoft.com/office/powerpoint/2010/main" val="3547404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Photo by </a:t>
            </a:r>
            <a:r>
              <a:rPr lang="en-US" sz="1200" b="0" i="0" kern="1200" dirty="0" err="1">
                <a:solidFill>
                  <a:schemeClr val="tx1"/>
                </a:solidFill>
                <a:effectLst/>
                <a:latin typeface="+mn-lt"/>
                <a:ea typeface="+mn-ea"/>
                <a:cs typeface="+mn-cs"/>
                <a:hlinkClick r:id="rId3"/>
              </a:rPr>
              <a:t>Artem</a:t>
            </a:r>
            <a:r>
              <a:rPr lang="en-US" sz="1200" b="0" i="0" kern="1200" dirty="0">
                <a:solidFill>
                  <a:schemeClr val="tx1"/>
                </a:solidFill>
                <a:effectLst/>
                <a:latin typeface="+mn-lt"/>
                <a:ea typeface="+mn-ea"/>
                <a:cs typeface="+mn-cs"/>
                <a:hlinkClick r:id="rId3"/>
              </a:rPr>
              <a:t> </a:t>
            </a:r>
            <a:r>
              <a:rPr lang="en-US" sz="1200" b="0" i="0" kern="1200" dirty="0" err="1">
                <a:solidFill>
                  <a:schemeClr val="tx1"/>
                </a:solidFill>
                <a:effectLst/>
                <a:latin typeface="+mn-lt"/>
                <a:ea typeface="+mn-ea"/>
                <a:cs typeface="+mn-cs"/>
                <a:hlinkClick r:id="rId3"/>
              </a:rPr>
              <a:t>Maltsev</a:t>
            </a:r>
            <a:r>
              <a:rPr lang="en-US" sz="1200" b="0" i="0" kern="1200" dirty="0">
                <a:solidFill>
                  <a:schemeClr val="tx1"/>
                </a:solidFill>
                <a:effectLst/>
                <a:latin typeface="+mn-lt"/>
                <a:ea typeface="+mn-ea"/>
                <a:cs typeface="+mn-cs"/>
              </a:rPr>
              <a:t> on </a:t>
            </a:r>
            <a:r>
              <a:rPr lang="en-US" sz="1200" b="0" i="0" kern="1200" dirty="0" err="1">
                <a:solidFill>
                  <a:schemeClr val="tx1"/>
                </a:solidFill>
                <a:effectLst/>
                <a:latin typeface="+mn-lt"/>
                <a:ea typeface="+mn-ea"/>
                <a:cs typeface="+mn-cs"/>
                <a:hlinkClick r:id="rId4"/>
              </a:rPr>
              <a:t>Unsplash</a:t>
            </a:r>
            <a:endParaRPr lang="en-US" dirty="0"/>
          </a:p>
        </p:txBody>
      </p:sp>
      <p:sp>
        <p:nvSpPr>
          <p:cNvPr id="4" name="Slide Number Placeholder 3"/>
          <p:cNvSpPr>
            <a:spLocks noGrp="1"/>
          </p:cNvSpPr>
          <p:nvPr>
            <p:ph type="sldNum" sz="quarter" idx="10"/>
          </p:nvPr>
        </p:nvSpPr>
        <p:spPr/>
        <p:txBody>
          <a:bodyPr/>
          <a:lstStyle/>
          <a:p>
            <a:fld id="{407034AD-27B1-4A25-83FF-DF5ED4709039}" type="slidenum">
              <a:rPr lang="en-US" smtClean="0"/>
              <a:t>7</a:t>
            </a:fld>
            <a:endParaRPr lang="en-US"/>
          </a:p>
        </p:txBody>
      </p:sp>
    </p:spTree>
    <p:extLst>
      <p:ext uri="{BB962C8B-B14F-4D97-AF65-F5344CB8AC3E}">
        <p14:creationId xmlns:p14="http://schemas.microsoft.com/office/powerpoint/2010/main" val="3547404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&lt;a </a:t>
            </a:r>
            <a:r>
              <a:rPr lang="en-US" dirty="0" err="1"/>
              <a:t>href</a:t>
            </a:r>
            <a:r>
              <a:rPr lang="en-US" dirty="0"/>
              <a:t>="https://www.freepik.com/free-photos-vectors/background"&gt;Background photo created by </a:t>
            </a:r>
            <a:r>
              <a:rPr lang="en-US" dirty="0" err="1"/>
              <a:t>senivpetro</a:t>
            </a:r>
            <a:r>
              <a:rPr lang="en-US" dirty="0"/>
              <a:t> - www.freepik.com&lt;/a&gt;</a:t>
            </a:r>
          </a:p>
        </p:txBody>
      </p:sp>
      <p:sp>
        <p:nvSpPr>
          <p:cNvPr id="4" name="Slide Number Placeholder 3"/>
          <p:cNvSpPr>
            <a:spLocks noGrp="1"/>
          </p:cNvSpPr>
          <p:nvPr>
            <p:ph type="sldNum" sz="quarter" idx="10"/>
          </p:nvPr>
        </p:nvSpPr>
        <p:spPr/>
        <p:txBody>
          <a:bodyPr/>
          <a:lstStyle/>
          <a:p>
            <a:fld id="{407034AD-27B1-4A25-83FF-DF5ED4709039}" type="slidenum">
              <a:rPr lang="en-US" smtClean="0"/>
              <a:t>12</a:t>
            </a:fld>
            <a:endParaRPr lang="en-US"/>
          </a:p>
        </p:txBody>
      </p:sp>
    </p:spTree>
    <p:extLst>
      <p:ext uri="{BB962C8B-B14F-4D97-AF65-F5344CB8AC3E}">
        <p14:creationId xmlns:p14="http://schemas.microsoft.com/office/powerpoint/2010/main" val="2812094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Photo by </a:t>
            </a:r>
            <a:r>
              <a:rPr lang="en-US" sz="1200" b="0" i="0" kern="1200" dirty="0" err="1">
                <a:solidFill>
                  <a:schemeClr val="tx1"/>
                </a:solidFill>
                <a:effectLst/>
                <a:latin typeface="+mn-lt"/>
                <a:ea typeface="+mn-ea"/>
                <a:cs typeface="+mn-cs"/>
                <a:hlinkClick r:id="rId3"/>
              </a:rPr>
              <a:t>Artem</a:t>
            </a:r>
            <a:r>
              <a:rPr lang="en-US" sz="1200" b="0" i="0" kern="1200" dirty="0">
                <a:solidFill>
                  <a:schemeClr val="tx1"/>
                </a:solidFill>
                <a:effectLst/>
                <a:latin typeface="+mn-lt"/>
                <a:ea typeface="+mn-ea"/>
                <a:cs typeface="+mn-cs"/>
                <a:hlinkClick r:id="rId3"/>
              </a:rPr>
              <a:t> </a:t>
            </a:r>
            <a:r>
              <a:rPr lang="en-US" sz="1200" b="0" i="0" kern="1200" dirty="0" err="1">
                <a:solidFill>
                  <a:schemeClr val="tx1"/>
                </a:solidFill>
                <a:effectLst/>
                <a:latin typeface="+mn-lt"/>
                <a:ea typeface="+mn-ea"/>
                <a:cs typeface="+mn-cs"/>
                <a:hlinkClick r:id="rId3"/>
              </a:rPr>
              <a:t>Maltsev</a:t>
            </a:r>
            <a:r>
              <a:rPr lang="en-US" sz="1200" b="0" i="0" kern="1200" dirty="0">
                <a:solidFill>
                  <a:schemeClr val="tx1"/>
                </a:solidFill>
                <a:effectLst/>
                <a:latin typeface="+mn-lt"/>
                <a:ea typeface="+mn-ea"/>
                <a:cs typeface="+mn-cs"/>
              </a:rPr>
              <a:t> on </a:t>
            </a:r>
            <a:r>
              <a:rPr lang="en-US" sz="1200" b="0" i="0" kern="1200" dirty="0" err="1">
                <a:solidFill>
                  <a:schemeClr val="tx1"/>
                </a:solidFill>
                <a:effectLst/>
                <a:latin typeface="+mn-lt"/>
                <a:ea typeface="+mn-ea"/>
                <a:cs typeface="+mn-cs"/>
                <a:hlinkClick r:id="rId4"/>
              </a:rPr>
              <a:t>Unsplash</a:t>
            </a:r>
            <a:endParaRPr lang="en-US" dirty="0"/>
          </a:p>
        </p:txBody>
      </p:sp>
      <p:sp>
        <p:nvSpPr>
          <p:cNvPr id="4" name="Slide Number Placeholder 3"/>
          <p:cNvSpPr>
            <a:spLocks noGrp="1"/>
          </p:cNvSpPr>
          <p:nvPr>
            <p:ph type="sldNum" sz="quarter" idx="10"/>
          </p:nvPr>
        </p:nvSpPr>
        <p:spPr/>
        <p:txBody>
          <a:bodyPr/>
          <a:lstStyle/>
          <a:p>
            <a:fld id="{407034AD-27B1-4A25-83FF-DF5ED4709039}" type="slidenum">
              <a:rPr lang="en-US" smtClean="0"/>
              <a:t>15</a:t>
            </a:fld>
            <a:endParaRPr lang="en-US"/>
          </a:p>
        </p:txBody>
      </p:sp>
    </p:spTree>
    <p:extLst>
      <p:ext uri="{BB962C8B-B14F-4D97-AF65-F5344CB8AC3E}">
        <p14:creationId xmlns:p14="http://schemas.microsoft.com/office/powerpoint/2010/main" val="3547404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Photo by </a:t>
            </a:r>
            <a:r>
              <a:rPr lang="en-US" sz="1200" b="0" i="0" kern="1200" dirty="0" err="1">
                <a:solidFill>
                  <a:schemeClr val="tx1"/>
                </a:solidFill>
                <a:effectLst/>
                <a:latin typeface="+mn-lt"/>
                <a:ea typeface="+mn-ea"/>
                <a:cs typeface="+mn-cs"/>
                <a:hlinkClick r:id="rId3"/>
              </a:rPr>
              <a:t>Artem</a:t>
            </a:r>
            <a:r>
              <a:rPr lang="en-US" sz="1200" b="0" i="0" kern="1200" dirty="0">
                <a:solidFill>
                  <a:schemeClr val="tx1"/>
                </a:solidFill>
                <a:effectLst/>
                <a:latin typeface="+mn-lt"/>
                <a:ea typeface="+mn-ea"/>
                <a:cs typeface="+mn-cs"/>
                <a:hlinkClick r:id="rId3"/>
              </a:rPr>
              <a:t> </a:t>
            </a:r>
            <a:r>
              <a:rPr lang="en-US" sz="1200" b="0" i="0" kern="1200" dirty="0" err="1">
                <a:solidFill>
                  <a:schemeClr val="tx1"/>
                </a:solidFill>
                <a:effectLst/>
                <a:latin typeface="+mn-lt"/>
                <a:ea typeface="+mn-ea"/>
                <a:cs typeface="+mn-cs"/>
                <a:hlinkClick r:id="rId3"/>
              </a:rPr>
              <a:t>Maltsev</a:t>
            </a:r>
            <a:r>
              <a:rPr lang="en-US" sz="1200" b="0" i="0" kern="1200" dirty="0">
                <a:solidFill>
                  <a:schemeClr val="tx1"/>
                </a:solidFill>
                <a:effectLst/>
                <a:latin typeface="+mn-lt"/>
                <a:ea typeface="+mn-ea"/>
                <a:cs typeface="+mn-cs"/>
              </a:rPr>
              <a:t> on </a:t>
            </a:r>
            <a:r>
              <a:rPr lang="en-US" sz="1200" b="0" i="0" kern="1200" dirty="0" err="1">
                <a:solidFill>
                  <a:schemeClr val="tx1"/>
                </a:solidFill>
                <a:effectLst/>
                <a:latin typeface="+mn-lt"/>
                <a:ea typeface="+mn-ea"/>
                <a:cs typeface="+mn-cs"/>
                <a:hlinkClick r:id="rId4"/>
              </a:rPr>
              <a:t>Unsplash</a:t>
            </a:r>
            <a:endParaRPr lang="en-US" dirty="0"/>
          </a:p>
        </p:txBody>
      </p:sp>
      <p:sp>
        <p:nvSpPr>
          <p:cNvPr id="4" name="Slide Number Placeholder 3"/>
          <p:cNvSpPr>
            <a:spLocks noGrp="1"/>
          </p:cNvSpPr>
          <p:nvPr>
            <p:ph type="sldNum" sz="quarter" idx="10"/>
          </p:nvPr>
        </p:nvSpPr>
        <p:spPr/>
        <p:txBody>
          <a:bodyPr/>
          <a:lstStyle/>
          <a:p>
            <a:fld id="{407034AD-27B1-4A25-83FF-DF5ED4709039}" type="slidenum">
              <a:rPr lang="en-US" smtClean="0"/>
              <a:t>19</a:t>
            </a:fld>
            <a:endParaRPr lang="en-US"/>
          </a:p>
        </p:txBody>
      </p:sp>
    </p:spTree>
    <p:extLst>
      <p:ext uri="{BB962C8B-B14F-4D97-AF65-F5344CB8AC3E}">
        <p14:creationId xmlns:p14="http://schemas.microsoft.com/office/powerpoint/2010/main" val="3547404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E73A22A-5F89-41A0-B359-477B8135AAD7}" type="datetime3">
              <a:rPr lang="en-US" smtClean="0"/>
              <a:t>15 April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7E7DE-30F0-4397-9796-DF6D2B684495}" type="slidenum">
              <a:rPr lang="en-US" smtClean="0"/>
              <a:t>‹#›</a:t>
            </a:fld>
            <a:endParaRPr lang="en-US"/>
          </a:p>
        </p:txBody>
      </p:sp>
    </p:spTree>
    <p:extLst>
      <p:ext uri="{BB962C8B-B14F-4D97-AF65-F5344CB8AC3E}">
        <p14:creationId xmlns:p14="http://schemas.microsoft.com/office/powerpoint/2010/main" val="4249563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D82B7D-565B-41C1-8B99-D893CF31C526}" type="datetime3">
              <a:rPr lang="en-US" smtClean="0"/>
              <a:t>15 April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C7E7DE-30F0-4397-9796-DF6D2B684495}" type="slidenum">
              <a:rPr lang="en-US" smtClean="0"/>
              <a:t>‹#›</a:t>
            </a:fld>
            <a:endParaRPr lang="en-US"/>
          </a:p>
        </p:txBody>
      </p:sp>
    </p:spTree>
    <p:extLst>
      <p:ext uri="{BB962C8B-B14F-4D97-AF65-F5344CB8AC3E}">
        <p14:creationId xmlns:p14="http://schemas.microsoft.com/office/powerpoint/2010/main" val="1157439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3A3E49-E010-4C99-8CA7-7FD266115C39}" type="datetime3">
              <a:rPr lang="en-US" smtClean="0"/>
              <a:t>15 April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7E7DE-30F0-4397-9796-DF6D2B684495}" type="slidenum">
              <a:rPr lang="en-US" smtClean="0"/>
              <a:t>‹#›</a:t>
            </a:fld>
            <a:endParaRPr lang="en-US"/>
          </a:p>
        </p:txBody>
      </p:sp>
    </p:spTree>
    <p:extLst>
      <p:ext uri="{BB962C8B-B14F-4D97-AF65-F5344CB8AC3E}">
        <p14:creationId xmlns:p14="http://schemas.microsoft.com/office/powerpoint/2010/main" val="2444332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5DD8E8-5CA9-4241-9B3E-DFBA7C925DD0}" type="datetime3">
              <a:rPr lang="en-US" smtClean="0"/>
              <a:t>15 April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7E7DE-30F0-4397-9796-DF6D2B684495}" type="slidenum">
              <a:rPr lang="en-US" smtClean="0"/>
              <a:t>‹#›</a:t>
            </a:fld>
            <a:endParaRPr lang="en-US"/>
          </a:p>
        </p:txBody>
      </p:sp>
    </p:spTree>
    <p:extLst>
      <p:ext uri="{BB962C8B-B14F-4D97-AF65-F5344CB8AC3E}">
        <p14:creationId xmlns:p14="http://schemas.microsoft.com/office/powerpoint/2010/main" val="3123893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p:cNvGrpSpPr/>
          <p:nvPr userDrawn="1"/>
        </p:nvGrpSpPr>
        <p:grpSpPr>
          <a:xfrm>
            <a:off x="0" y="-63186"/>
            <a:ext cx="12192000" cy="6921185"/>
            <a:chOff x="0" y="-63186"/>
            <a:chExt cx="12192000" cy="6921185"/>
          </a:xfrm>
        </p:grpSpPr>
        <p:pic>
          <p:nvPicPr>
            <p:cNvPr id="13" name="Picture 12"/>
            <p:cNvPicPr>
              <a:picLocks noChangeAspect="1"/>
            </p:cNvPicPr>
            <p:nvPr/>
          </p:nvPicPr>
          <p:blipFill rotWithShape="1">
            <a:blip r:embed="rId2" cstate="screen">
              <a:extLst>
                <a:ext uri="{BEBA8EAE-BF5A-486C-A8C5-ECC9F3942E4B}">
                  <a14:imgProps xmlns:a14="http://schemas.microsoft.com/office/drawing/2010/main">
                    <a14:imgLayer r:embed="rId3">
                      <a14:imgEffect>
                        <a14:artisticBlur/>
                      </a14:imgEffect>
                      <a14:imgEffect>
                        <a14:saturation sat="0"/>
                      </a14:imgEffect>
                    </a14:imgLayer>
                  </a14:imgProps>
                </a:ext>
                <a:ext uri="{28A0092B-C50C-407E-A947-70E740481C1C}">
                  <a14:useLocalDpi xmlns:a14="http://schemas.microsoft.com/office/drawing/2010/main"/>
                </a:ext>
              </a:extLst>
            </a:blip>
            <a:srcRect b="15366"/>
            <a:stretch/>
          </p:blipFill>
          <p:spPr>
            <a:xfrm>
              <a:off x="0" y="0"/>
              <a:ext cx="12192000" cy="6857999"/>
            </a:xfrm>
            <a:prstGeom prst="rect">
              <a:avLst/>
            </a:prstGeom>
          </p:spPr>
        </p:pic>
        <p:sp>
          <p:nvSpPr>
            <p:cNvPr id="14" name="Rectangle 13"/>
            <p:cNvSpPr/>
            <p:nvPr/>
          </p:nvSpPr>
          <p:spPr>
            <a:xfrm>
              <a:off x="0" y="0"/>
              <a:ext cx="12192000" cy="6857999"/>
            </a:xfrm>
            <a:prstGeom prst="rect">
              <a:avLst/>
            </a:prstGeom>
            <a:gradFill>
              <a:gsLst>
                <a:gs pos="0">
                  <a:schemeClr val="bg1">
                    <a:alpha val="74000"/>
                  </a:schemeClr>
                </a:gs>
                <a:gs pos="69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5" name="Group 14"/>
            <p:cNvGrpSpPr/>
            <p:nvPr/>
          </p:nvGrpSpPr>
          <p:grpSpPr>
            <a:xfrm>
              <a:off x="5520627" y="-63186"/>
              <a:ext cx="1150746" cy="1016337"/>
              <a:chOff x="5352430" y="-292100"/>
              <a:chExt cx="1150746" cy="1016337"/>
            </a:xfrm>
          </p:grpSpPr>
          <p:grpSp>
            <p:nvGrpSpPr>
              <p:cNvPr id="16" name="Group 15"/>
              <p:cNvGrpSpPr/>
              <p:nvPr/>
            </p:nvGrpSpPr>
            <p:grpSpPr>
              <a:xfrm>
                <a:off x="5688825" y="-292100"/>
                <a:ext cx="814351" cy="1016337"/>
                <a:chOff x="5996378" y="112820"/>
                <a:chExt cx="549202" cy="685422"/>
              </a:xfrm>
            </p:grpSpPr>
            <p:sp>
              <p:nvSpPr>
                <p:cNvPr id="18" name="Pie 17"/>
                <p:cNvSpPr/>
                <p:nvPr/>
              </p:nvSpPr>
              <p:spPr>
                <a:xfrm>
                  <a:off x="5996378" y="399741"/>
                  <a:ext cx="398502" cy="398501"/>
                </a:xfrm>
                <a:prstGeom prst="pie">
                  <a:avLst>
                    <a:gd name="adj1" fmla="val 10792961"/>
                    <a:gd name="adj2" fmla="val 20780"/>
                  </a:avLst>
                </a:prstGeom>
                <a:gradFill>
                  <a:gsLst>
                    <a:gs pos="0">
                      <a:srgbClr val="02CEA0">
                        <a:alpha val="84000"/>
                      </a:srgbClr>
                    </a:gs>
                    <a:gs pos="100000">
                      <a:srgbClr val="1D1F3A"/>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9" name="Pie 18"/>
                <p:cNvSpPr/>
                <p:nvPr/>
              </p:nvSpPr>
              <p:spPr>
                <a:xfrm flipV="1">
                  <a:off x="6147078" y="112820"/>
                  <a:ext cx="398502" cy="398501"/>
                </a:xfrm>
                <a:prstGeom prst="pie">
                  <a:avLst>
                    <a:gd name="adj1" fmla="val 10792961"/>
                    <a:gd name="adj2" fmla="val 20780"/>
                  </a:avLst>
                </a:prstGeom>
                <a:solidFill>
                  <a:srgbClr val="1D1F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sp>
            <p:nvSpPr>
              <p:cNvPr id="17" name="Freeform 6"/>
              <p:cNvSpPr>
                <a:spLocks/>
              </p:cNvSpPr>
              <p:nvPr/>
            </p:nvSpPr>
            <p:spPr bwMode="auto">
              <a:xfrm>
                <a:off x="5352430" y="294773"/>
                <a:ext cx="631842" cy="28388"/>
              </a:xfrm>
              <a:custGeom>
                <a:avLst/>
                <a:gdLst>
                  <a:gd name="T0" fmla="*/ 0 w 2047"/>
                  <a:gd name="T1" fmla="*/ 0 h 48"/>
                  <a:gd name="T2" fmla="*/ 58 w 2047"/>
                  <a:gd name="T3" fmla="*/ 8 h 48"/>
                  <a:gd name="T4" fmla="*/ 114 w 2047"/>
                  <a:gd name="T5" fmla="*/ 24 h 48"/>
                  <a:gd name="T6" fmla="*/ 171 w 2047"/>
                  <a:gd name="T7" fmla="*/ 42 h 48"/>
                  <a:gd name="T8" fmla="*/ 225 w 2047"/>
                  <a:gd name="T9" fmla="*/ 48 h 48"/>
                  <a:gd name="T10" fmla="*/ 255 w 2047"/>
                  <a:gd name="T11" fmla="*/ 46 h 48"/>
                  <a:gd name="T12" fmla="*/ 313 w 2047"/>
                  <a:gd name="T13" fmla="*/ 34 h 48"/>
                  <a:gd name="T14" fmla="*/ 371 w 2047"/>
                  <a:gd name="T15" fmla="*/ 16 h 48"/>
                  <a:gd name="T16" fmla="*/ 427 w 2047"/>
                  <a:gd name="T17" fmla="*/ 2 h 48"/>
                  <a:gd name="T18" fmla="*/ 453 w 2047"/>
                  <a:gd name="T19" fmla="*/ 0 h 48"/>
                  <a:gd name="T20" fmla="*/ 513 w 2047"/>
                  <a:gd name="T21" fmla="*/ 8 h 48"/>
                  <a:gd name="T22" fmla="*/ 569 w 2047"/>
                  <a:gd name="T23" fmla="*/ 24 h 48"/>
                  <a:gd name="T24" fmla="*/ 627 w 2047"/>
                  <a:gd name="T25" fmla="*/ 42 h 48"/>
                  <a:gd name="T26" fmla="*/ 681 w 2047"/>
                  <a:gd name="T27" fmla="*/ 48 h 48"/>
                  <a:gd name="T28" fmla="*/ 711 w 2047"/>
                  <a:gd name="T29" fmla="*/ 46 h 48"/>
                  <a:gd name="T30" fmla="*/ 769 w 2047"/>
                  <a:gd name="T31" fmla="*/ 34 h 48"/>
                  <a:gd name="T32" fmla="*/ 827 w 2047"/>
                  <a:gd name="T33" fmla="*/ 16 h 48"/>
                  <a:gd name="T34" fmla="*/ 881 w 2047"/>
                  <a:gd name="T35" fmla="*/ 2 h 48"/>
                  <a:gd name="T36" fmla="*/ 909 w 2047"/>
                  <a:gd name="T37" fmla="*/ 0 h 48"/>
                  <a:gd name="T38" fmla="*/ 969 w 2047"/>
                  <a:gd name="T39" fmla="*/ 8 h 48"/>
                  <a:gd name="T40" fmla="*/ 1027 w 2047"/>
                  <a:gd name="T41" fmla="*/ 24 h 48"/>
                  <a:gd name="T42" fmla="*/ 1083 w 2047"/>
                  <a:gd name="T43" fmla="*/ 42 h 48"/>
                  <a:gd name="T44" fmla="*/ 1137 w 2047"/>
                  <a:gd name="T45" fmla="*/ 48 h 48"/>
                  <a:gd name="T46" fmla="*/ 1167 w 2047"/>
                  <a:gd name="T47" fmla="*/ 46 h 48"/>
                  <a:gd name="T48" fmla="*/ 1227 w 2047"/>
                  <a:gd name="T49" fmla="*/ 34 h 48"/>
                  <a:gd name="T50" fmla="*/ 1283 w 2047"/>
                  <a:gd name="T51" fmla="*/ 16 h 48"/>
                  <a:gd name="T52" fmla="*/ 1339 w 2047"/>
                  <a:gd name="T53" fmla="*/ 2 h 48"/>
                  <a:gd name="T54" fmla="*/ 1365 w 2047"/>
                  <a:gd name="T55" fmla="*/ 0 h 48"/>
                  <a:gd name="T56" fmla="*/ 1427 w 2047"/>
                  <a:gd name="T57" fmla="*/ 8 h 48"/>
                  <a:gd name="T58" fmla="*/ 1485 w 2047"/>
                  <a:gd name="T59" fmla="*/ 24 h 48"/>
                  <a:gd name="T60" fmla="*/ 1541 w 2047"/>
                  <a:gd name="T61" fmla="*/ 42 h 48"/>
                  <a:gd name="T62" fmla="*/ 1593 w 2047"/>
                  <a:gd name="T63" fmla="*/ 48 h 48"/>
                  <a:gd name="T64" fmla="*/ 1625 w 2047"/>
                  <a:gd name="T65" fmla="*/ 46 h 48"/>
                  <a:gd name="T66" fmla="*/ 1687 w 2047"/>
                  <a:gd name="T67" fmla="*/ 34 h 48"/>
                  <a:gd name="T68" fmla="*/ 1771 w 2047"/>
                  <a:gd name="T69" fmla="*/ 8 h 48"/>
                  <a:gd name="T70" fmla="*/ 1821 w 2047"/>
                  <a:gd name="T71" fmla="*/ 0 h 48"/>
                  <a:gd name="T72" fmla="*/ 1847 w 2047"/>
                  <a:gd name="T73" fmla="*/ 2 h 48"/>
                  <a:gd name="T74" fmla="*/ 1889 w 2047"/>
                  <a:gd name="T75" fmla="*/ 4 h 48"/>
                  <a:gd name="T76" fmla="*/ 1931 w 2047"/>
                  <a:gd name="T77" fmla="*/ 16 h 48"/>
                  <a:gd name="T78" fmla="*/ 1967 w 2047"/>
                  <a:gd name="T79" fmla="*/ 34 h 48"/>
                  <a:gd name="T80" fmla="*/ 1999 w 2047"/>
                  <a:gd name="T81" fmla="*/ 44 h 48"/>
                  <a:gd name="T82" fmla="*/ 2029 w 2047"/>
                  <a:gd name="T8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7" h="48">
                    <a:moveTo>
                      <a:pt x="0" y="0"/>
                    </a:moveTo>
                    <a:lnTo>
                      <a:pt x="0" y="0"/>
                    </a:lnTo>
                    <a:lnTo>
                      <a:pt x="28" y="2"/>
                    </a:lnTo>
                    <a:lnTo>
                      <a:pt x="58" y="8"/>
                    </a:lnTo>
                    <a:lnTo>
                      <a:pt x="86" y="16"/>
                    </a:lnTo>
                    <a:lnTo>
                      <a:pt x="114" y="24"/>
                    </a:lnTo>
                    <a:lnTo>
                      <a:pt x="144" y="34"/>
                    </a:lnTo>
                    <a:lnTo>
                      <a:pt x="171" y="42"/>
                    </a:lnTo>
                    <a:lnTo>
                      <a:pt x="199" y="46"/>
                    </a:lnTo>
                    <a:lnTo>
                      <a:pt x="225" y="48"/>
                    </a:lnTo>
                    <a:lnTo>
                      <a:pt x="225" y="48"/>
                    </a:lnTo>
                    <a:lnTo>
                      <a:pt x="255" y="46"/>
                    </a:lnTo>
                    <a:lnTo>
                      <a:pt x="285" y="42"/>
                    </a:lnTo>
                    <a:lnTo>
                      <a:pt x="313" y="34"/>
                    </a:lnTo>
                    <a:lnTo>
                      <a:pt x="341" y="24"/>
                    </a:lnTo>
                    <a:lnTo>
                      <a:pt x="371" y="16"/>
                    </a:lnTo>
                    <a:lnTo>
                      <a:pt x="399" y="8"/>
                    </a:lnTo>
                    <a:lnTo>
                      <a:pt x="427" y="2"/>
                    </a:lnTo>
                    <a:lnTo>
                      <a:pt x="453" y="0"/>
                    </a:lnTo>
                    <a:lnTo>
                      <a:pt x="453" y="0"/>
                    </a:lnTo>
                    <a:lnTo>
                      <a:pt x="483" y="2"/>
                    </a:lnTo>
                    <a:lnTo>
                      <a:pt x="513" y="8"/>
                    </a:lnTo>
                    <a:lnTo>
                      <a:pt x="541" y="16"/>
                    </a:lnTo>
                    <a:lnTo>
                      <a:pt x="569" y="24"/>
                    </a:lnTo>
                    <a:lnTo>
                      <a:pt x="599" y="34"/>
                    </a:lnTo>
                    <a:lnTo>
                      <a:pt x="627" y="42"/>
                    </a:lnTo>
                    <a:lnTo>
                      <a:pt x="653" y="46"/>
                    </a:lnTo>
                    <a:lnTo>
                      <a:pt x="681" y="48"/>
                    </a:lnTo>
                    <a:lnTo>
                      <a:pt x="681" y="48"/>
                    </a:lnTo>
                    <a:lnTo>
                      <a:pt x="711" y="46"/>
                    </a:lnTo>
                    <a:lnTo>
                      <a:pt x="741" y="42"/>
                    </a:lnTo>
                    <a:lnTo>
                      <a:pt x="769" y="34"/>
                    </a:lnTo>
                    <a:lnTo>
                      <a:pt x="799" y="24"/>
                    </a:lnTo>
                    <a:lnTo>
                      <a:pt x="827" y="16"/>
                    </a:lnTo>
                    <a:lnTo>
                      <a:pt x="855" y="8"/>
                    </a:lnTo>
                    <a:lnTo>
                      <a:pt x="881" y="2"/>
                    </a:lnTo>
                    <a:lnTo>
                      <a:pt x="909" y="0"/>
                    </a:lnTo>
                    <a:lnTo>
                      <a:pt x="909" y="0"/>
                    </a:lnTo>
                    <a:lnTo>
                      <a:pt x="939" y="2"/>
                    </a:lnTo>
                    <a:lnTo>
                      <a:pt x="969" y="8"/>
                    </a:lnTo>
                    <a:lnTo>
                      <a:pt x="997" y="16"/>
                    </a:lnTo>
                    <a:lnTo>
                      <a:pt x="1027" y="24"/>
                    </a:lnTo>
                    <a:lnTo>
                      <a:pt x="1055" y="34"/>
                    </a:lnTo>
                    <a:lnTo>
                      <a:pt x="1083" y="42"/>
                    </a:lnTo>
                    <a:lnTo>
                      <a:pt x="1109" y="46"/>
                    </a:lnTo>
                    <a:lnTo>
                      <a:pt x="1137" y="48"/>
                    </a:lnTo>
                    <a:lnTo>
                      <a:pt x="1137" y="48"/>
                    </a:lnTo>
                    <a:lnTo>
                      <a:pt x="1167" y="46"/>
                    </a:lnTo>
                    <a:lnTo>
                      <a:pt x="1197" y="42"/>
                    </a:lnTo>
                    <a:lnTo>
                      <a:pt x="1227" y="34"/>
                    </a:lnTo>
                    <a:lnTo>
                      <a:pt x="1255" y="24"/>
                    </a:lnTo>
                    <a:lnTo>
                      <a:pt x="1283" y="16"/>
                    </a:lnTo>
                    <a:lnTo>
                      <a:pt x="1311" y="8"/>
                    </a:lnTo>
                    <a:lnTo>
                      <a:pt x="1339" y="2"/>
                    </a:lnTo>
                    <a:lnTo>
                      <a:pt x="1365" y="0"/>
                    </a:lnTo>
                    <a:lnTo>
                      <a:pt x="1365" y="0"/>
                    </a:lnTo>
                    <a:lnTo>
                      <a:pt x="1395" y="2"/>
                    </a:lnTo>
                    <a:lnTo>
                      <a:pt x="1427" y="8"/>
                    </a:lnTo>
                    <a:lnTo>
                      <a:pt x="1455" y="16"/>
                    </a:lnTo>
                    <a:lnTo>
                      <a:pt x="1485" y="24"/>
                    </a:lnTo>
                    <a:lnTo>
                      <a:pt x="1513" y="34"/>
                    </a:lnTo>
                    <a:lnTo>
                      <a:pt x="1541" y="42"/>
                    </a:lnTo>
                    <a:lnTo>
                      <a:pt x="1567" y="46"/>
                    </a:lnTo>
                    <a:lnTo>
                      <a:pt x="1593" y="48"/>
                    </a:lnTo>
                    <a:lnTo>
                      <a:pt x="1593" y="48"/>
                    </a:lnTo>
                    <a:lnTo>
                      <a:pt x="1625" y="46"/>
                    </a:lnTo>
                    <a:lnTo>
                      <a:pt x="1657" y="42"/>
                    </a:lnTo>
                    <a:lnTo>
                      <a:pt x="1687" y="34"/>
                    </a:lnTo>
                    <a:lnTo>
                      <a:pt x="1717" y="24"/>
                    </a:lnTo>
                    <a:lnTo>
                      <a:pt x="1771" y="8"/>
                    </a:lnTo>
                    <a:lnTo>
                      <a:pt x="1797" y="2"/>
                    </a:lnTo>
                    <a:lnTo>
                      <a:pt x="1821" y="0"/>
                    </a:lnTo>
                    <a:lnTo>
                      <a:pt x="1821" y="0"/>
                    </a:lnTo>
                    <a:lnTo>
                      <a:pt x="1847" y="2"/>
                    </a:lnTo>
                    <a:lnTo>
                      <a:pt x="1871" y="2"/>
                    </a:lnTo>
                    <a:lnTo>
                      <a:pt x="1889" y="4"/>
                    </a:lnTo>
                    <a:lnTo>
                      <a:pt x="1905" y="8"/>
                    </a:lnTo>
                    <a:lnTo>
                      <a:pt x="1931" y="16"/>
                    </a:lnTo>
                    <a:lnTo>
                      <a:pt x="1949" y="24"/>
                    </a:lnTo>
                    <a:lnTo>
                      <a:pt x="1967" y="34"/>
                    </a:lnTo>
                    <a:lnTo>
                      <a:pt x="1987" y="42"/>
                    </a:lnTo>
                    <a:lnTo>
                      <a:pt x="1999" y="44"/>
                    </a:lnTo>
                    <a:lnTo>
                      <a:pt x="2011" y="46"/>
                    </a:lnTo>
                    <a:lnTo>
                      <a:pt x="2029" y="48"/>
                    </a:lnTo>
                    <a:lnTo>
                      <a:pt x="2047" y="48"/>
                    </a:lnTo>
                  </a:path>
                </a:pathLst>
              </a:custGeom>
              <a:noFill/>
              <a:ln w="25400" cap="rnd">
                <a:solidFill>
                  <a:srgbClr val="1D1F3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2" name="Title 1"/>
          <p:cNvSpPr>
            <a:spLocks noGrp="1"/>
          </p:cNvSpPr>
          <p:nvPr>
            <p:ph type="title"/>
          </p:nvPr>
        </p:nvSpPr>
        <p:spPr>
          <a:xfrm>
            <a:off x="838200" y="834004"/>
            <a:ext cx="10515600" cy="759960"/>
          </a:xfrm>
        </p:spPr>
        <p:txBody>
          <a:bodyPr>
            <a:normAutofit/>
          </a:bodyPr>
          <a:lstStyle>
            <a:lvl1pPr algn="ctr">
              <a:defRPr sz="3600" b="1">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838200" y="1900261"/>
            <a:ext cx="10515600" cy="4129796"/>
          </a:xfr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0" name="Group 19"/>
          <p:cNvGrpSpPr/>
          <p:nvPr userDrawn="1"/>
        </p:nvGrpSpPr>
        <p:grpSpPr>
          <a:xfrm>
            <a:off x="10709309" y="6043090"/>
            <a:ext cx="873091" cy="873090"/>
            <a:chOff x="10475947" y="5934634"/>
            <a:chExt cx="873091" cy="873090"/>
          </a:xfrm>
        </p:grpSpPr>
        <p:grpSp>
          <p:nvGrpSpPr>
            <p:cNvPr id="21" name="Group 20"/>
            <p:cNvGrpSpPr/>
            <p:nvPr/>
          </p:nvGrpSpPr>
          <p:grpSpPr>
            <a:xfrm>
              <a:off x="10475947" y="5934634"/>
              <a:ext cx="873091" cy="873090"/>
              <a:chOff x="10753725" y="5816600"/>
              <a:chExt cx="600075" cy="600075"/>
            </a:xfrm>
          </p:grpSpPr>
          <p:sp>
            <p:nvSpPr>
              <p:cNvPr id="23" name="Arc 22"/>
              <p:cNvSpPr/>
              <p:nvPr/>
            </p:nvSpPr>
            <p:spPr>
              <a:xfrm>
                <a:off x="10753725" y="5816600"/>
                <a:ext cx="600075" cy="600075"/>
              </a:xfrm>
              <a:prstGeom prst="arc">
                <a:avLst/>
              </a:prstGeom>
              <a:ln w="31750">
                <a:solidFill>
                  <a:srgbClr val="0CC59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Connector 23"/>
              <p:cNvCxnSpPr/>
              <p:nvPr/>
            </p:nvCxnSpPr>
            <p:spPr>
              <a:xfrm>
                <a:off x="11353800" y="6116637"/>
                <a:ext cx="0" cy="260049"/>
              </a:xfrm>
              <a:prstGeom prst="line">
                <a:avLst/>
              </a:prstGeom>
              <a:ln w="31750">
                <a:solidFill>
                  <a:srgbClr val="0CC59B"/>
                </a:solidFill>
              </a:ln>
            </p:spPr>
            <p:style>
              <a:lnRef idx="1">
                <a:schemeClr val="accent1"/>
              </a:lnRef>
              <a:fillRef idx="0">
                <a:schemeClr val="accent1"/>
              </a:fillRef>
              <a:effectRef idx="0">
                <a:schemeClr val="accent1"/>
              </a:effectRef>
              <a:fontRef idx="minor">
                <a:schemeClr val="tx1"/>
              </a:fontRef>
            </p:style>
          </p:cxnSp>
        </p:grpSp>
        <p:sp>
          <p:nvSpPr>
            <p:cNvPr id="22" name="Oval 21"/>
            <p:cNvSpPr/>
            <p:nvPr/>
          </p:nvSpPr>
          <p:spPr>
            <a:xfrm>
              <a:off x="10652720" y="6111414"/>
              <a:ext cx="519545" cy="519545"/>
            </a:xfrm>
            <a:prstGeom prst="ellipse">
              <a:avLst/>
            </a:prstGeom>
            <a:solidFill>
              <a:srgbClr val="1D1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Date Placeholder 3"/>
          <p:cNvSpPr>
            <a:spLocks noGrp="1"/>
          </p:cNvSpPr>
          <p:nvPr>
            <p:ph type="dt" sz="half" idx="10"/>
          </p:nvPr>
        </p:nvSpPr>
        <p:spPr>
          <a:xfrm>
            <a:off x="838200" y="6328806"/>
            <a:ext cx="2743200" cy="365125"/>
          </a:xfrm>
        </p:spPr>
        <p:txBody>
          <a:bodyPr/>
          <a:lstStyle/>
          <a:p>
            <a:fld id="{76AB7C83-7A03-4522-8F49-588D99B53D53}" type="datetime3">
              <a:rPr lang="en-US" smtClean="0"/>
              <a:t>15 April 2021</a:t>
            </a:fld>
            <a:endParaRPr lang="en-US"/>
          </a:p>
        </p:txBody>
      </p:sp>
      <p:sp>
        <p:nvSpPr>
          <p:cNvPr id="26" name="Footer Placeholder 4"/>
          <p:cNvSpPr>
            <a:spLocks noGrp="1"/>
          </p:cNvSpPr>
          <p:nvPr>
            <p:ph type="ftr" sz="quarter" idx="11"/>
          </p:nvPr>
        </p:nvSpPr>
        <p:spPr>
          <a:xfrm>
            <a:off x="4038600" y="6328806"/>
            <a:ext cx="4114800" cy="365125"/>
          </a:xfrm>
        </p:spPr>
        <p:txBody>
          <a:bodyPr/>
          <a:lstStyle/>
          <a:p>
            <a:endParaRPr lang="en-US"/>
          </a:p>
        </p:txBody>
      </p:sp>
      <p:sp>
        <p:nvSpPr>
          <p:cNvPr id="27" name="Slide Number Placeholder 5"/>
          <p:cNvSpPr>
            <a:spLocks noGrp="1"/>
          </p:cNvSpPr>
          <p:nvPr>
            <p:ph type="sldNum" sz="quarter" idx="12"/>
          </p:nvPr>
        </p:nvSpPr>
        <p:spPr>
          <a:xfrm>
            <a:off x="10955354" y="6292933"/>
            <a:ext cx="381000" cy="365125"/>
          </a:xfrm>
        </p:spPr>
        <p:txBody>
          <a:bodyPr/>
          <a:lstStyle>
            <a:lvl1pPr algn="ctr">
              <a:defRPr sz="1100">
                <a:solidFill>
                  <a:schemeClr val="bg1"/>
                </a:solidFill>
              </a:defRPr>
            </a:lvl1pPr>
          </a:lstStyle>
          <a:p>
            <a:fld id="{69C7E7DE-30F0-4397-9796-DF6D2B684495}" type="slidenum">
              <a:rPr lang="en-US" smtClean="0"/>
              <a:pPr/>
              <a:t>‹#›</a:t>
            </a:fld>
            <a:endParaRPr lang="en-US" dirty="0"/>
          </a:p>
        </p:txBody>
      </p:sp>
    </p:spTree>
    <p:extLst>
      <p:ext uri="{BB962C8B-B14F-4D97-AF65-F5344CB8AC3E}">
        <p14:creationId xmlns:p14="http://schemas.microsoft.com/office/powerpoint/2010/main" val="914710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34004"/>
            <a:ext cx="10515600" cy="759960"/>
          </a:xfrm>
        </p:spPr>
        <p:txBody>
          <a:bodyPr>
            <a:normAutofit/>
          </a:bodyPr>
          <a:lstStyle>
            <a:lvl1pPr algn="ctr">
              <a:defRPr sz="3600" b="1">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838200" y="1900261"/>
            <a:ext cx="10515600" cy="4097837"/>
          </a:xfr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0" name="Group 19"/>
          <p:cNvGrpSpPr/>
          <p:nvPr userDrawn="1"/>
        </p:nvGrpSpPr>
        <p:grpSpPr>
          <a:xfrm>
            <a:off x="10709309" y="6043090"/>
            <a:ext cx="873091" cy="873090"/>
            <a:chOff x="10475947" y="5934634"/>
            <a:chExt cx="873091" cy="873090"/>
          </a:xfrm>
        </p:grpSpPr>
        <p:grpSp>
          <p:nvGrpSpPr>
            <p:cNvPr id="21" name="Group 20"/>
            <p:cNvGrpSpPr/>
            <p:nvPr/>
          </p:nvGrpSpPr>
          <p:grpSpPr>
            <a:xfrm>
              <a:off x="10475947" y="5934634"/>
              <a:ext cx="873091" cy="873090"/>
              <a:chOff x="10753725" y="5816600"/>
              <a:chExt cx="600075" cy="600075"/>
            </a:xfrm>
          </p:grpSpPr>
          <p:sp>
            <p:nvSpPr>
              <p:cNvPr id="23" name="Arc 22"/>
              <p:cNvSpPr/>
              <p:nvPr/>
            </p:nvSpPr>
            <p:spPr>
              <a:xfrm>
                <a:off x="10753725" y="5816600"/>
                <a:ext cx="600075" cy="600075"/>
              </a:xfrm>
              <a:prstGeom prst="arc">
                <a:avLst/>
              </a:prstGeom>
              <a:ln w="31750">
                <a:solidFill>
                  <a:srgbClr val="0CC59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Connector 23"/>
              <p:cNvCxnSpPr/>
              <p:nvPr/>
            </p:nvCxnSpPr>
            <p:spPr>
              <a:xfrm>
                <a:off x="11353800" y="6116637"/>
                <a:ext cx="0" cy="260049"/>
              </a:xfrm>
              <a:prstGeom prst="line">
                <a:avLst/>
              </a:prstGeom>
              <a:ln w="31750">
                <a:solidFill>
                  <a:srgbClr val="0CC59B"/>
                </a:solidFill>
              </a:ln>
            </p:spPr>
            <p:style>
              <a:lnRef idx="1">
                <a:schemeClr val="accent1"/>
              </a:lnRef>
              <a:fillRef idx="0">
                <a:schemeClr val="accent1"/>
              </a:fillRef>
              <a:effectRef idx="0">
                <a:schemeClr val="accent1"/>
              </a:effectRef>
              <a:fontRef idx="minor">
                <a:schemeClr val="tx1"/>
              </a:fontRef>
            </p:style>
          </p:cxnSp>
        </p:grpSp>
        <p:sp>
          <p:nvSpPr>
            <p:cNvPr id="22" name="Oval 21"/>
            <p:cNvSpPr/>
            <p:nvPr/>
          </p:nvSpPr>
          <p:spPr>
            <a:xfrm>
              <a:off x="10652720" y="6111414"/>
              <a:ext cx="519545" cy="519545"/>
            </a:xfrm>
            <a:prstGeom prst="ellipse">
              <a:avLst/>
            </a:prstGeom>
            <a:solidFill>
              <a:srgbClr val="1D1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Date Placeholder 3"/>
          <p:cNvSpPr>
            <a:spLocks noGrp="1"/>
          </p:cNvSpPr>
          <p:nvPr>
            <p:ph type="dt" sz="half" idx="10"/>
          </p:nvPr>
        </p:nvSpPr>
        <p:spPr>
          <a:xfrm>
            <a:off x="838200" y="6328806"/>
            <a:ext cx="2743200" cy="365125"/>
          </a:xfrm>
        </p:spPr>
        <p:txBody>
          <a:bodyPr/>
          <a:lstStyle/>
          <a:p>
            <a:fld id="{5FA58708-31BC-4F2A-B753-5D41FCC0780E}" type="datetime3">
              <a:rPr lang="en-US" smtClean="0"/>
              <a:t>15 April 2021</a:t>
            </a:fld>
            <a:endParaRPr lang="en-US"/>
          </a:p>
        </p:txBody>
      </p:sp>
      <p:sp>
        <p:nvSpPr>
          <p:cNvPr id="26" name="Footer Placeholder 4"/>
          <p:cNvSpPr>
            <a:spLocks noGrp="1"/>
          </p:cNvSpPr>
          <p:nvPr>
            <p:ph type="ftr" sz="quarter" idx="11"/>
          </p:nvPr>
        </p:nvSpPr>
        <p:spPr>
          <a:xfrm>
            <a:off x="4038600" y="6328806"/>
            <a:ext cx="4114800" cy="365125"/>
          </a:xfrm>
        </p:spPr>
        <p:txBody>
          <a:bodyPr/>
          <a:lstStyle/>
          <a:p>
            <a:endParaRPr lang="en-US"/>
          </a:p>
        </p:txBody>
      </p:sp>
      <p:sp>
        <p:nvSpPr>
          <p:cNvPr id="27" name="Slide Number Placeholder 5"/>
          <p:cNvSpPr>
            <a:spLocks noGrp="1"/>
          </p:cNvSpPr>
          <p:nvPr>
            <p:ph type="sldNum" sz="quarter" idx="12"/>
          </p:nvPr>
        </p:nvSpPr>
        <p:spPr>
          <a:xfrm>
            <a:off x="10955354" y="6292933"/>
            <a:ext cx="381000" cy="365125"/>
          </a:xfrm>
        </p:spPr>
        <p:txBody>
          <a:bodyPr/>
          <a:lstStyle>
            <a:lvl1pPr algn="ctr">
              <a:defRPr sz="1100">
                <a:solidFill>
                  <a:schemeClr val="bg1"/>
                </a:solidFill>
              </a:defRPr>
            </a:lvl1pPr>
          </a:lstStyle>
          <a:p>
            <a:fld id="{69C7E7DE-30F0-4397-9796-DF6D2B684495}" type="slidenum">
              <a:rPr lang="en-US" smtClean="0"/>
              <a:pPr/>
              <a:t>‹#›</a:t>
            </a:fld>
            <a:endParaRPr lang="en-US" dirty="0"/>
          </a:p>
        </p:txBody>
      </p:sp>
    </p:spTree>
    <p:extLst>
      <p:ext uri="{BB962C8B-B14F-4D97-AF65-F5344CB8AC3E}">
        <p14:creationId xmlns:p14="http://schemas.microsoft.com/office/powerpoint/2010/main" val="3285860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D1B411-CF11-473B-95A0-DC34FE20F156}" type="datetime3">
              <a:rPr lang="en-US" smtClean="0"/>
              <a:t>15 April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7E7DE-30F0-4397-9796-DF6D2B684495}" type="slidenum">
              <a:rPr lang="en-US" smtClean="0"/>
              <a:t>‹#›</a:t>
            </a:fld>
            <a:endParaRPr lang="en-US"/>
          </a:p>
        </p:txBody>
      </p:sp>
    </p:spTree>
    <p:extLst>
      <p:ext uri="{BB962C8B-B14F-4D97-AF65-F5344CB8AC3E}">
        <p14:creationId xmlns:p14="http://schemas.microsoft.com/office/powerpoint/2010/main" val="1578681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4CDE85-B956-4CD6-B24B-388BCD37F2E7}" type="datetime3">
              <a:rPr lang="en-US" smtClean="0"/>
              <a:t>15 April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C7E7DE-30F0-4397-9796-DF6D2B684495}" type="slidenum">
              <a:rPr lang="en-US" smtClean="0"/>
              <a:t>‹#›</a:t>
            </a:fld>
            <a:endParaRPr lang="en-US"/>
          </a:p>
        </p:txBody>
      </p:sp>
    </p:spTree>
    <p:extLst>
      <p:ext uri="{BB962C8B-B14F-4D97-AF65-F5344CB8AC3E}">
        <p14:creationId xmlns:p14="http://schemas.microsoft.com/office/powerpoint/2010/main" val="3583065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7CBDAC-417B-48A2-A95C-55B7B0B555BA}" type="datetime3">
              <a:rPr lang="en-US" smtClean="0"/>
              <a:t>15 April 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C7E7DE-30F0-4397-9796-DF6D2B684495}" type="slidenum">
              <a:rPr lang="en-US" smtClean="0"/>
              <a:t>‹#›</a:t>
            </a:fld>
            <a:endParaRPr lang="en-US"/>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60412" y="1520"/>
            <a:ext cx="1423480" cy="60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8295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5ED794-1DEB-442B-BAD1-3CD109C5A1E5}" type="datetime3">
              <a:rPr lang="en-US" smtClean="0"/>
              <a:t>15 April 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C7E7DE-30F0-4397-9796-DF6D2B684495}" type="slidenum">
              <a:rPr lang="en-US" smtClean="0"/>
              <a:t>‹#›</a:t>
            </a:fld>
            <a:endParaRPr lang="en-US"/>
          </a:p>
        </p:txBody>
      </p:sp>
    </p:spTree>
    <p:extLst>
      <p:ext uri="{BB962C8B-B14F-4D97-AF65-F5344CB8AC3E}">
        <p14:creationId xmlns:p14="http://schemas.microsoft.com/office/powerpoint/2010/main" val="4002018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48E5D3-31A0-4AB8-AE2B-D8F56A12803F}" type="datetime3">
              <a:rPr lang="en-US" smtClean="0"/>
              <a:t>15 April 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C7E7DE-30F0-4397-9796-DF6D2B684495}" type="slidenum">
              <a:rPr lang="en-US" smtClean="0"/>
              <a:t>‹#›</a:t>
            </a:fld>
            <a:endParaRPr lang="en-US"/>
          </a:p>
        </p:txBody>
      </p:sp>
    </p:spTree>
    <p:extLst>
      <p:ext uri="{BB962C8B-B14F-4D97-AF65-F5344CB8AC3E}">
        <p14:creationId xmlns:p14="http://schemas.microsoft.com/office/powerpoint/2010/main" val="1995684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F909FD3-AE18-45AF-AAD8-C66DE7C02A8D}" type="datetime3">
              <a:rPr lang="en-US" smtClean="0"/>
              <a:t>15 April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C7E7DE-30F0-4397-9796-DF6D2B684495}" type="slidenum">
              <a:rPr lang="en-US" smtClean="0"/>
              <a:t>‹#›</a:t>
            </a:fld>
            <a:endParaRPr lang="en-US"/>
          </a:p>
        </p:txBody>
      </p:sp>
    </p:spTree>
    <p:extLst>
      <p:ext uri="{BB962C8B-B14F-4D97-AF65-F5344CB8AC3E}">
        <p14:creationId xmlns:p14="http://schemas.microsoft.com/office/powerpoint/2010/main" val="219953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8023F8-FDDA-4E01-AEE8-DAACDD5214F2}" type="datetime3">
              <a:rPr lang="en-US" smtClean="0"/>
              <a:t>15 April 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C7E7DE-30F0-4397-9796-DF6D2B684495}" type="slidenum">
              <a:rPr lang="en-US" smtClean="0"/>
              <a:t>‹#›</a:t>
            </a:fld>
            <a:endParaRPr lang="en-US"/>
          </a:p>
        </p:txBody>
      </p:sp>
    </p:spTree>
    <p:extLst>
      <p:ext uri="{BB962C8B-B14F-4D97-AF65-F5344CB8AC3E}">
        <p14:creationId xmlns:p14="http://schemas.microsoft.com/office/powerpoint/2010/main" val="2059357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2BDC38-3037-485B-B3C3-33C9D1154E2C}"/>
              </a:ext>
            </a:extLst>
          </p:cNvPr>
          <p:cNvSpPr/>
          <p:nvPr/>
        </p:nvSpPr>
        <p:spPr>
          <a:xfrm>
            <a:off x="0" y="6064462"/>
            <a:ext cx="12183892" cy="803266"/>
          </a:xfrm>
          <a:prstGeom prst="rect">
            <a:avLst/>
          </a:prstGeom>
          <a:gradFill flip="none" rotWithShape="1">
            <a:gsLst>
              <a:gs pos="0">
                <a:srgbClr val="DDEBCF"/>
              </a:gs>
              <a:gs pos="0">
                <a:srgbClr val="9CB86E">
                  <a:alpha val="82000"/>
                </a:srgbClr>
              </a:gs>
              <a:gs pos="63000">
                <a:srgbClr val="156B13"/>
              </a:gs>
            </a:gsLst>
            <a:lin ang="18900000" scaled="1"/>
            <a:tileRect/>
          </a:gradFill>
          <a:ln>
            <a:solidFill>
              <a:srgbClr val="419E3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Century Gothic" panose="020B0502020202020204" pitchFamily="34" charset="0"/>
            </a:endParaRPr>
          </a:p>
        </p:txBody>
      </p:sp>
      <p:grpSp>
        <p:nvGrpSpPr>
          <p:cNvPr id="3" name="Group 2"/>
          <p:cNvGrpSpPr/>
          <p:nvPr/>
        </p:nvGrpSpPr>
        <p:grpSpPr>
          <a:xfrm>
            <a:off x="-1" y="-24318"/>
            <a:ext cx="11953462" cy="6882319"/>
            <a:chOff x="-1" y="-24318"/>
            <a:chExt cx="11953462" cy="6882319"/>
          </a:xfrm>
        </p:grpSpPr>
        <p:pic>
          <p:nvPicPr>
            <p:cNvPr id="10244" name="Picture 4" descr="Law PowerPoint Backgroun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794" r="2018"/>
            <a:stretch/>
          </p:blipFill>
          <p:spPr bwMode="auto">
            <a:xfrm>
              <a:off x="-1" y="1521"/>
              <a:ext cx="3148367" cy="6856480"/>
            </a:xfrm>
            <a:prstGeom prst="rect">
              <a:avLst/>
            </a:prstGeom>
            <a:gradFill>
              <a:gsLst>
                <a:gs pos="0">
                  <a:srgbClr val="DDEBCF"/>
                </a:gs>
                <a:gs pos="0">
                  <a:srgbClr val="9CB86E">
                    <a:alpha val="82000"/>
                  </a:srgbClr>
                </a:gs>
                <a:gs pos="63000">
                  <a:srgbClr val="156B13"/>
                </a:gs>
              </a:gsLst>
              <a:lin ang="7200000" scaled="0"/>
            </a:gradFill>
            <a:ln>
              <a:solidFill>
                <a:srgbClr val="419E3C"/>
              </a:solidFill>
            </a:ln>
          </p:spPr>
        </p:pic>
        <p:sp>
          <p:nvSpPr>
            <p:cNvPr id="22" name="Rectangle 21">
              <a:extLst>
                <a:ext uri="{FF2B5EF4-FFF2-40B4-BE49-F238E27FC236}">
                  <a16:creationId xmlns:a16="http://schemas.microsoft.com/office/drawing/2014/main" id="{5C2BDC38-3037-485B-B3C3-33C9D1154E2C}"/>
                </a:ext>
              </a:extLst>
            </p:cNvPr>
            <p:cNvSpPr/>
            <p:nvPr/>
          </p:nvSpPr>
          <p:spPr>
            <a:xfrm>
              <a:off x="0" y="-24318"/>
              <a:ext cx="3158094" cy="6882318"/>
            </a:xfrm>
            <a:prstGeom prst="rect">
              <a:avLst/>
            </a:prstGeom>
            <a:gradFill flip="none" rotWithShape="1">
              <a:gsLst>
                <a:gs pos="0">
                  <a:srgbClr val="DDEBCF"/>
                </a:gs>
                <a:gs pos="0">
                  <a:srgbClr val="9CB86E">
                    <a:alpha val="82000"/>
                  </a:srgbClr>
                </a:gs>
                <a:gs pos="67000">
                  <a:srgbClr val="156B13"/>
                </a:gs>
              </a:gsLst>
              <a:lin ang="18900000" scaled="1"/>
              <a:tileRect/>
            </a:gradFill>
            <a:ln>
              <a:solidFill>
                <a:srgbClr val="419E3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atin typeface="Century Gothic" panose="020B0502020202020204" pitchFamily="34" charset="0"/>
                </a:rPr>
                <a:t>ATUGUBA</a:t>
              </a:r>
              <a:br>
                <a:rPr lang="en-US" dirty="0">
                  <a:latin typeface="Century Gothic" panose="020B0502020202020204" pitchFamily="34" charset="0"/>
                </a:rPr>
              </a:br>
              <a:r>
                <a:rPr lang="en-US" dirty="0">
                  <a:latin typeface="Century Gothic" panose="020B0502020202020204" pitchFamily="34" charset="0"/>
                </a:rPr>
                <a:t> &amp; </a:t>
              </a:r>
            </a:p>
            <a:p>
              <a:pPr algn="ctr"/>
              <a:r>
                <a:rPr lang="en-US" dirty="0">
                  <a:latin typeface="Century Gothic" panose="020B0502020202020204" pitchFamily="34" charset="0"/>
                </a:rPr>
                <a:t>ASSOCIATES</a:t>
              </a:r>
            </a:p>
            <a:p>
              <a:pPr algn="ctr"/>
              <a:endParaRPr lang="en-US" dirty="0">
                <a:latin typeface="Century Gothic" panose="020B0502020202020204" pitchFamily="34" charset="0"/>
              </a:endParaRPr>
            </a:p>
            <a:p>
              <a:pPr algn="ctr"/>
              <a:r>
                <a:rPr lang="en-US" dirty="0">
                  <a:latin typeface="Century Gothic" panose="020B0502020202020204" pitchFamily="34" charset="0"/>
                </a:rPr>
                <a:t>Law Firm &amp; Notaries Public </a:t>
              </a:r>
            </a:p>
            <a:p>
              <a:pPr algn="ctr"/>
              <a:endParaRPr lang="en-ID" dirty="0">
                <a:latin typeface="Century Gothic" panose="020B0502020202020204" pitchFamily="34" charset="0"/>
              </a:endParaRPr>
            </a:p>
          </p:txBody>
        </p:sp>
        <p:sp>
          <p:nvSpPr>
            <p:cNvPr id="2" name="Rectangle 1"/>
            <p:cNvSpPr/>
            <p:nvPr/>
          </p:nvSpPr>
          <p:spPr>
            <a:xfrm>
              <a:off x="3352800" y="916693"/>
              <a:ext cx="8600661" cy="4154984"/>
            </a:xfrm>
            <a:prstGeom prst="rect">
              <a:avLst/>
            </a:prstGeom>
          </p:spPr>
          <p:txBody>
            <a:bodyPr wrap="square">
              <a:spAutoFit/>
            </a:bodyPr>
            <a:lstStyle/>
            <a:p>
              <a:pPr algn="ctr"/>
              <a:r>
                <a:rPr lang="en-US" altLang="en-US" sz="3200" b="1" dirty="0">
                  <a:solidFill>
                    <a:schemeClr val="accent1">
                      <a:lumMod val="50000"/>
                    </a:schemeClr>
                  </a:solidFill>
                  <a:latin typeface="Century Gothic" panose="020B0502020202020204" pitchFamily="34" charset="0"/>
                </a:rPr>
                <a:t>DUAL CITIZENSHIP AND ROPAA</a:t>
              </a:r>
            </a:p>
            <a:p>
              <a:pPr algn="ctr"/>
              <a:endParaRPr lang="en-US" altLang="en-US" sz="2400" b="1" dirty="0">
                <a:solidFill>
                  <a:schemeClr val="accent1">
                    <a:lumMod val="50000"/>
                  </a:schemeClr>
                </a:solidFill>
                <a:latin typeface="Century Gothic" panose="020B0502020202020204" pitchFamily="34" charset="0"/>
              </a:endParaRPr>
            </a:p>
            <a:p>
              <a:pPr algn="ctr"/>
              <a:r>
                <a:rPr lang="en-US" altLang="en-US" sz="2000" b="1" dirty="0">
                  <a:solidFill>
                    <a:schemeClr val="accent1">
                      <a:lumMod val="50000"/>
                    </a:schemeClr>
                  </a:solidFill>
                  <a:latin typeface="Century Gothic" panose="020B0502020202020204" pitchFamily="34" charset="0"/>
                </a:rPr>
                <a:t>Presentation to Citizens’ Discussion Forum for Constitutional Reforms</a:t>
              </a:r>
            </a:p>
            <a:p>
              <a:pPr algn="ctr"/>
              <a:endParaRPr lang="en-US" altLang="en-US" sz="1600" b="1" dirty="0">
                <a:solidFill>
                  <a:schemeClr val="accent1">
                    <a:lumMod val="50000"/>
                  </a:schemeClr>
                </a:solidFill>
                <a:latin typeface="Century Gothic" panose="020B0502020202020204" pitchFamily="34" charset="0"/>
              </a:endParaRPr>
            </a:p>
            <a:p>
              <a:pPr algn="ctr"/>
              <a:endParaRPr lang="en-US" altLang="en-US" sz="2400" b="1" dirty="0">
                <a:solidFill>
                  <a:schemeClr val="accent1">
                    <a:lumMod val="50000"/>
                  </a:schemeClr>
                </a:solidFill>
                <a:latin typeface="Century Gothic" panose="020B0502020202020204" pitchFamily="34" charset="0"/>
              </a:endParaRPr>
            </a:p>
            <a:p>
              <a:pPr algn="ctr"/>
              <a:endParaRPr lang="en-US" altLang="en-US" sz="2400" b="1" dirty="0">
                <a:solidFill>
                  <a:schemeClr val="accent1">
                    <a:lumMod val="50000"/>
                  </a:schemeClr>
                </a:solidFill>
                <a:latin typeface="Century Gothic" panose="020B0502020202020204" pitchFamily="34" charset="0"/>
              </a:endParaRPr>
            </a:p>
            <a:p>
              <a:pPr algn="ctr"/>
              <a:r>
                <a:rPr lang="en-US" altLang="en-US" sz="3200" b="1" dirty="0">
                  <a:solidFill>
                    <a:schemeClr val="accent1">
                      <a:lumMod val="50000"/>
                    </a:schemeClr>
                  </a:solidFill>
                  <a:latin typeface="Century Gothic" panose="020B0502020202020204" pitchFamily="34" charset="0"/>
                </a:rPr>
                <a:t>Managing Partner, Atuguba &amp; Associates</a:t>
              </a:r>
            </a:p>
            <a:p>
              <a:pPr algn="ctr"/>
              <a:r>
                <a:rPr lang="en-US" altLang="en-US" sz="2400" b="1" dirty="0">
                  <a:solidFill>
                    <a:schemeClr val="accent1">
                      <a:lumMod val="50000"/>
                    </a:schemeClr>
                  </a:solidFill>
                  <a:latin typeface="Century Gothic" panose="020B0502020202020204" pitchFamily="34" charset="0"/>
                </a:rPr>
                <a:t>    </a:t>
              </a:r>
              <a:r>
                <a:rPr lang="en-US" altLang="en-US" sz="4000" b="1" dirty="0">
                  <a:solidFill>
                    <a:schemeClr val="accent1">
                      <a:lumMod val="50000"/>
                    </a:schemeClr>
                  </a:solidFill>
                  <a:latin typeface="Century Gothic" panose="020B0502020202020204" pitchFamily="34" charset="0"/>
                </a:rPr>
                <a:t>Prof. Raymond A. </a:t>
              </a:r>
              <a:r>
                <a:rPr lang="en-US" altLang="en-US" sz="4000" b="1" dirty="0" err="1">
                  <a:solidFill>
                    <a:schemeClr val="accent1">
                      <a:lumMod val="50000"/>
                    </a:schemeClr>
                  </a:solidFill>
                  <a:latin typeface="Century Gothic" panose="020B0502020202020204" pitchFamily="34" charset="0"/>
                </a:rPr>
                <a:t>Atuguba</a:t>
              </a:r>
              <a:r>
                <a:rPr lang="en-US" altLang="en-US" sz="2400" b="1" dirty="0">
                  <a:solidFill>
                    <a:schemeClr val="accent1">
                      <a:lumMod val="50000"/>
                    </a:schemeClr>
                  </a:solidFill>
                  <a:latin typeface="Century Gothic" panose="020B0502020202020204" pitchFamily="34" charset="0"/>
                </a:rPr>
                <a:t>                                                         </a:t>
              </a:r>
              <a:r>
                <a:rPr lang="en-US" altLang="en-US" sz="1600" b="1" dirty="0">
                  <a:solidFill>
                    <a:schemeClr val="accent1">
                      <a:lumMod val="50000"/>
                    </a:schemeClr>
                  </a:solidFill>
                  <a:latin typeface="Century Gothic" panose="020B0502020202020204" pitchFamily="34" charset="0"/>
                </a:rPr>
                <a:t>(Dean, University of Ghana School of Law) </a:t>
              </a:r>
            </a:p>
            <a:p>
              <a:pPr algn="ctr"/>
              <a:endParaRPr lang="en-US" altLang="en-US" sz="1600" b="1" dirty="0">
                <a:solidFill>
                  <a:schemeClr val="accent1">
                    <a:lumMod val="50000"/>
                  </a:schemeClr>
                </a:solidFill>
                <a:latin typeface="Century Gothic" panose="020B0502020202020204" pitchFamily="34" charset="0"/>
              </a:endParaRPr>
            </a:p>
            <a:p>
              <a:pPr algn="ctr"/>
              <a:r>
                <a:rPr lang="en-US" altLang="en-US" sz="1600" b="1" dirty="0">
                  <a:solidFill>
                    <a:schemeClr val="accent1">
                      <a:lumMod val="50000"/>
                    </a:schemeClr>
                  </a:solidFill>
                  <a:latin typeface="Century Gothic" panose="020B0502020202020204" pitchFamily="34" charset="0"/>
                </a:rPr>
                <a:t>(assisted by  Prosper A. </a:t>
              </a:r>
              <a:r>
                <a:rPr lang="en-US" altLang="en-US" sz="1600" b="1" dirty="0" err="1">
                  <a:solidFill>
                    <a:schemeClr val="accent1">
                      <a:lumMod val="50000"/>
                    </a:schemeClr>
                  </a:solidFill>
                  <a:latin typeface="Century Gothic" panose="020B0502020202020204" pitchFamily="34" charset="0"/>
                </a:rPr>
                <a:t>Batinge</a:t>
              </a:r>
              <a:r>
                <a:rPr lang="en-US" altLang="en-US" sz="1600" b="1" dirty="0">
                  <a:solidFill>
                    <a:schemeClr val="accent1">
                      <a:lumMod val="50000"/>
                    </a:schemeClr>
                  </a:solidFill>
                  <a:latin typeface="Century Gothic" panose="020B0502020202020204" pitchFamily="34" charset="0"/>
                </a:rPr>
                <a:t>)</a:t>
              </a:r>
              <a:r>
                <a:rPr lang="en-US" altLang="en-US" sz="2000" b="1" dirty="0">
                  <a:solidFill>
                    <a:schemeClr val="accent1">
                      <a:lumMod val="50000"/>
                    </a:schemeClr>
                  </a:solidFill>
                  <a:latin typeface="Century Gothic" panose="020B0502020202020204" pitchFamily="34" charset="0"/>
                </a:rPr>
                <a:t> </a:t>
              </a:r>
            </a:p>
          </p:txBody>
        </p:sp>
      </p:grpSp>
      <p:sp>
        <p:nvSpPr>
          <p:cNvPr id="4" name="TextBox 3"/>
          <p:cNvSpPr txBox="1"/>
          <p:nvPr/>
        </p:nvSpPr>
        <p:spPr>
          <a:xfrm>
            <a:off x="6052221" y="5642840"/>
            <a:ext cx="2684838" cy="184666"/>
          </a:xfrm>
          <a:prstGeom prst="rect">
            <a:avLst/>
          </a:prstGeom>
          <a:noFill/>
        </p:spPr>
        <p:txBody>
          <a:bodyPr wrap="square" lIns="0" tIns="0" rIns="0" bIns="0" rtlCol="0" anchor="ctr">
            <a:spAutoFit/>
          </a:bodyPr>
          <a:lstStyle/>
          <a:p>
            <a:pPr algn="ctr"/>
            <a:r>
              <a:rPr lang="en-US" sz="1200" b="1" dirty="0">
                <a:solidFill>
                  <a:schemeClr val="accent1">
                    <a:lumMod val="50000"/>
                  </a:schemeClr>
                </a:solidFill>
                <a:latin typeface="Century Gothic" panose="020B0502020202020204" pitchFamily="34" charset="0"/>
              </a:rPr>
              <a:t>SUNDAY, 28TH MARCH 2021 </a:t>
            </a:r>
            <a:endParaRPr lang="en-GB" sz="1200" b="1" dirty="0">
              <a:solidFill>
                <a:schemeClr val="accent1">
                  <a:lumMod val="50000"/>
                </a:schemeClr>
              </a:solidFill>
              <a:latin typeface="Century Gothic" panose="020B0502020202020204" pitchFamily="34" charset="0"/>
            </a:endParaRP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0412" y="1520"/>
            <a:ext cx="1423480" cy="60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Date Placeholder 7"/>
          <p:cNvSpPr>
            <a:spLocks noGrp="1"/>
          </p:cNvSpPr>
          <p:nvPr>
            <p:ph type="dt" sz="half" idx="10"/>
          </p:nvPr>
        </p:nvSpPr>
        <p:spPr>
          <a:xfrm>
            <a:off x="465512" y="6459785"/>
            <a:ext cx="2618510" cy="365125"/>
          </a:xfrm>
        </p:spPr>
        <p:txBody>
          <a:bodyPr/>
          <a:lstStyle/>
          <a:p>
            <a:r>
              <a:rPr lang="en-US" sz="1200" dirty="0">
                <a:solidFill>
                  <a:schemeClr val="tx1"/>
                </a:solidFill>
                <a:latin typeface="Century Gothic" panose="020B0502020202020204" pitchFamily="34" charset="0"/>
              </a:rPr>
              <a:t>28/03/2021</a:t>
            </a:r>
          </a:p>
        </p:txBody>
      </p:sp>
    </p:spTree>
    <p:extLst>
      <p:ext uri="{BB962C8B-B14F-4D97-AF65-F5344CB8AC3E}">
        <p14:creationId xmlns:p14="http://schemas.microsoft.com/office/powerpoint/2010/main" val="2827909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9C7E7DE-30F0-4397-9796-DF6D2B684495}" type="slidenum">
              <a:rPr lang="en-US" smtClean="0">
                <a:latin typeface="Century Gothic" panose="020B0502020202020204" pitchFamily="34" charset="0"/>
              </a:rPr>
              <a:pPr/>
              <a:t>10</a:t>
            </a:fld>
            <a:endParaRPr lang="en-US" dirty="0">
              <a:latin typeface="Century Gothic" panose="020B0502020202020204" pitchFamily="34" charset="0"/>
            </a:endParaRPr>
          </a:p>
        </p:txBody>
      </p:sp>
      <p:grpSp>
        <p:nvGrpSpPr>
          <p:cNvPr id="8" name="Group 7">
            <a:extLst>
              <a:ext uri="{FF2B5EF4-FFF2-40B4-BE49-F238E27FC236}">
                <a16:creationId xmlns:a16="http://schemas.microsoft.com/office/drawing/2014/main" id="{5298F209-5475-4EE8-82B8-E06B477AE492}"/>
              </a:ext>
            </a:extLst>
          </p:cNvPr>
          <p:cNvGrpSpPr/>
          <p:nvPr/>
        </p:nvGrpSpPr>
        <p:grpSpPr>
          <a:xfrm>
            <a:off x="3890369" y="2471496"/>
            <a:ext cx="7238191" cy="1896753"/>
            <a:chOff x="371248" y="2076284"/>
            <a:chExt cx="5790150" cy="1981641"/>
          </a:xfrm>
        </p:grpSpPr>
        <p:cxnSp>
          <p:nvCxnSpPr>
            <p:cNvPr id="12" name="Straight Connector 11">
              <a:extLst>
                <a:ext uri="{FF2B5EF4-FFF2-40B4-BE49-F238E27FC236}">
                  <a16:creationId xmlns:a16="http://schemas.microsoft.com/office/drawing/2014/main" id="{51050D9D-4058-4D45-A51D-AB2BBB5F8A79}"/>
                </a:ext>
              </a:extLst>
            </p:cNvPr>
            <p:cNvCxnSpPr>
              <a:cxnSpLocks/>
            </p:cNvCxnSpPr>
            <p:nvPr/>
          </p:nvCxnSpPr>
          <p:spPr>
            <a:xfrm>
              <a:off x="371248" y="4057925"/>
              <a:ext cx="57901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1D2AF1F-4132-440F-9D32-9AF207CE1448}"/>
                </a:ext>
              </a:extLst>
            </p:cNvPr>
            <p:cNvCxnSpPr>
              <a:cxnSpLocks/>
            </p:cNvCxnSpPr>
            <p:nvPr/>
          </p:nvCxnSpPr>
          <p:spPr>
            <a:xfrm>
              <a:off x="371248" y="2076284"/>
              <a:ext cx="57901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5" name="Rectangle 24"/>
          <p:cNvSpPr/>
          <p:nvPr/>
        </p:nvSpPr>
        <p:spPr>
          <a:xfrm>
            <a:off x="3914819" y="798152"/>
            <a:ext cx="7213741" cy="1200329"/>
          </a:xfrm>
          <a:prstGeom prst="rect">
            <a:avLst/>
          </a:prstGeom>
        </p:spPr>
        <p:txBody>
          <a:bodyPr wrap="square">
            <a:spAutoFit/>
          </a:bodyPr>
          <a:lstStyle/>
          <a:p>
            <a:pPr algn="just"/>
            <a:r>
              <a:rPr lang="en-US" dirty="0">
                <a:latin typeface="Century Gothic" panose="020B0502020202020204" pitchFamily="34" charset="0"/>
              </a:rPr>
              <a:t>A citizen of Ghana who acquires the citizenship of another country in addition to his Ghanaian citizenship shall notify in writing the acquisition of the additional citizenship to the Minister in such form and such manner as may be prescribed. </a:t>
            </a:r>
          </a:p>
        </p:txBody>
      </p:sp>
      <p:sp>
        <p:nvSpPr>
          <p:cNvPr id="26" name="Rectangle 25"/>
          <p:cNvSpPr/>
          <p:nvPr/>
        </p:nvSpPr>
        <p:spPr>
          <a:xfrm>
            <a:off x="4055472" y="2953592"/>
            <a:ext cx="7073088" cy="923330"/>
          </a:xfrm>
          <a:prstGeom prst="rect">
            <a:avLst/>
          </a:prstGeom>
        </p:spPr>
        <p:txBody>
          <a:bodyPr wrap="square">
            <a:spAutoFit/>
          </a:bodyPr>
          <a:lstStyle/>
          <a:p>
            <a:pPr algn="just"/>
            <a:r>
              <a:rPr lang="en-US" dirty="0">
                <a:latin typeface="Century Gothic" panose="020B0502020202020204" pitchFamily="34" charset="0"/>
              </a:rPr>
              <a:t>A citizen of Ghana who is also a citizen of any other country shall whilst in Ghana be subject to the laws of Ghana as any other citizen.</a:t>
            </a:r>
          </a:p>
        </p:txBody>
      </p:sp>
      <p:sp>
        <p:nvSpPr>
          <p:cNvPr id="27" name="Rectangle 26"/>
          <p:cNvSpPr/>
          <p:nvPr/>
        </p:nvSpPr>
        <p:spPr>
          <a:xfrm>
            <a:off x="4055472" y="4686794"/>
            <a:ext cx="7073088" cy="1477328"/>
          </a:xfrm>
          <a:prstGeom prst="rect">
            <a:avLst/>
          </a:prstGeom>
        </p:spPr>
        <p:txBody>
          <a:bodyPr wrap="square">
            <a:spAutoFit/>
          </a:bodyPr>
          <a:lstStyle/>
          <a:p>
            <a:r>
              <a:rPr lang="en-US" dirty="0">
                <a:latin typeface="Century Gothic" panose="020B0502020202020204" pitchFamily="34" charset="0"/>
              </a:rPr>
              <a:t>A citizen who has lost his citizenship as a result of the law in Ghana which prohibited the holding of dual citizenship by a Ghanaian may on an application to the Minister be issued with a certificate of citizenship which shall be effective from the date of issue</a:t>
            </a:r>
            <a:endParaRPr lang="en-GB" dirty="0">
              <a:latin typeface="Century Gothic" panose="020B0502020202020204" pitchFamily="34" charset="0"/>
            </a:endParaRPr>
          </a:p>
        </p:txBody>
      </p:sp>
      <p:cxnSp>
        <p:nvCxnSpPr>
          <p:cNvPr id="28" name="Straight Connector 27">
            <a:extLst>
              <a:ext uri="{FF2B5EF4-FFF2-40B4-BE49-F238E27FC236}">
                <a16:creationId xmlns:a16="http://schemas.microsoft.com/office/drawing/2014/main" id="{51050D9D-4058-4D45-A51D-AB2BBB5F8A79}"/>
              </a:ext>
            </a:extLst>
          </p:cNvPr>
          <p:cNvCxnSpPr>
            <a:cxnSpLocks/>
          </p:cNvCxnSpPr>
          <p:nvPr/>
        </p:nvCxnSpPr>
        <p:spPr>
          <a:xfrm>
            <a:off x="3972920" y="6446713"/>
            <a:ext cx="723819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1050D9D-4058-4D45-A51D-AB2BBB5F8A79}"/>
              </a:ext>
            </a:extLst>
          </p:cNvPr>
          <p:cNvCxnSpPr>
            <a:cxnSpLocks/>
          </p:cNvCxnSpPr>
          <p:nvPr/>
        </p:nvCxnSpPr>
        <p:spPr>
          <a:xfrm>
            <a:off x="3914819" y="383139"/>
            <a:ext cx="723819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5C2BDC38-3037-485B-B3C3-33C9D1154E2C}"/>
              </a:ext>
            </a:extLst>
          </p:cNvPr>
          <p:cNvSpPr/>
          <p:nvPr/>
        </p:nvSpPr>
        <p:spPr>
          <a:xfrm>
            <a:off x="0" y="0"/>
            <a:ext cx="3330102" cy="6882318"/>
          </a:xfrm>
          <a:prstGeom prst="rect">
            <a:avLst/>
          </a:prstGeom>
          <a:solidFill>
            <a:srgbClr val="419E3C"/>
          </a:solidFill>
          <a:ln>
            <a:solidFill>
              <a:srgbClr val="419E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prstClr val="white"/>
                </a:solidFill>
                <a:latin typeface="Century Gothic" panose="020B0502020202020204" pitchFamily="34" charset="0"/>
              </a:rPr>
              <a:t>Stipulations</a:t>
            </a:r>
          </a:p>
          <a:p>
            <a:pPr lvl="0" algn="ctr">
              <a:defRPr/>
            </a:pPr>
            <a:endParaRPr lang="en-US" dirty="0">
              <a:solidFill>
                <a:prstClr val="white"/>
              </a:solidFill>
              <a:latin typeface="Century Gothic" panose="020B0502020202020204" pitchFamily="34" charset="0"/>
            </a:endParaRPr>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0412" y="1520"/>
            <a:ext cx="1423480" cy="60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Footer Placeholder 8"/>
          <p:cNvSpPr>
            <a:spLocks noGrp="1"/>
          </p:cNvSpPr>
          <p:nvPr>
            <p:ph type="ftr" sz="quarter" idx="11"/>
          </p:nvPr>
        </p:nvSpPr>
        <p:spPr>
          <a:xfrm>
            <a:off x="4800600" y="6498697"/>
            <a:ext cx="4648200" cy="365125"/>
          </a:xfrm>
        </p:spPr>
        <p:txBody>
          <a:bodyPr/>
          <a:lstStyle/>
          <a:p>
            <a:r>
              <a:rPr lang="en-US" sz="1100" dirty="0">
                <a:solidFill>
                  <a:schemeClr val="tx1"/>
                </a:solidFill>
                <a:latin typeface="Century Gothic" panose="020B0502020202020204" pitchFamily="34" charset="0"/>
              </a:rPr>
              <a:t>Atuguba &amp; Associates Presentation</a:t>
            </a:r>
          </a:p>
        </p:txBody>
      </p:sp>
      <p:sp>
        <p:nvSpPr>
          <p:cNvPr id="17" name="Date Placeholder 7"/>
          <p:cNvSpPr>
            <a:spLocks noGrp="1"/>
          </p:cNvSpPr>
          <p:nvPr>
            <p:ph type="dt" sz="half" idx="10"/>
          </p:nvPr>
        </p:nvSpPr>
        <p:spPr>
          <a:xfrm>
            <a:off x="3320374" y="6499875"/>
            <a:ext cx="2618510" cy="365125"/>
          </a:xfrm>
        </p:spPr>
        <p:txBody>
          <a:bodyPr/>
          <a:lstStyle/>
          <a:p>
            <a:r>
              <a:rPr lang="en-US" sz="1100" dirty="0">
                <a:latin typeface="Century Gothic" panose="020B0502020202020204" pitchFamily="34" charset="0"/>
              </a:rPr>
              <a:t>28/03/2021</a:t>
            </a:r>
          </a:p>
        </p:txBody>
      </p:sp>
    </p:spTree>
    <p:extLst>
      <p:ext uri="{BB962C8B-B14F-4D97-AF65-F5344CB8AC3E}">
        <p14:creationId xmlns:p14="http://schemas.microsoft.com/office/powerpoint/2010/main" val="1692883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994266" y="6292933"/>
            <a:ext cx="381000" cy="365125"/>
          </a:xfrm>
        </p:spPr>
        <p:txBody>
          <a:bodyPr/>
          <a:lstStyle/>
          <a:p>
            <a:fld id="{69C7E7DE-30F0-4397-9796-DF6D2B684495}" type="slidenum">
              <a:rPr lang="en-US" smtClean="0">
                <a:latin typeface="Century Gothic" panose="020B0502020202020204" pitchFamily="34" charset="0"/>
              </a:rPr>
              <a:pPr/>
              <a:t>11</a:t>
            </a:fld>
            <a:endParaRPr lang="en-US" dirty="0">
              <a:latin typeface="Century Gothic" panose="020B0502020202020204" pitchFamily="34" charset="0"/>
            </a:endParaRPr>
          </a:p>
        </p:txBody>
      </p:sp>
      <p:sp>
        <p:nvSpPr>
          <p:cNvPr id="25" name="Rectangle 24"/>
          <p:cNvSpPr/>
          <p:nvPr/>
        </p:nvSpPr>
        <p:spPr>
          <a:xfrm>
            <a:off x="3934275" y="739790"/>
            <a:ext cx="7408295" cy="4801314"/>
          </a:xfrm>
          <a:prstGeom prst="rect">
            <a:avLst/>
          </a:prstGeom>
        </p:spPr>
        <p:txBody>
          <a:bodyPr wrap="square">
            <a:spAutoFit/>
          </a:bodyPr>
          <a:lstStyle/>
          <a:p>
            <a:pPr algn="just"/>
            <a:r>
              <a:rPr lang="en-US" dirty="0">
                <a:latin typeface="Century Gothic" panose="020B0502020202020204" pitchFamily="34" charset="0"/>
              </a:rPr>
              <a:t>The Citizenship Regulations Act, passed in 2001, addresses the practicalities of dual citizenship. </a:t>
            </a:r>
          </a:p>
          <a:p>
            <a:pPr algn="just"/>
            <a:endParaRPr lang="en-US" dirty="0">
              <a:latin typeface="Century Gothic" panose="020B0502020202020204" pitchFamily="34" charset="0"/>
            </a:endParaRPr>
          </a:p>
          <a:p>
            <a:pPr algn="just"/>
            <a:r>
              <a:rPr lang="en-US" dirty="0">
                <a:latin typeface="Century Gothic" panose="020B0502020202020204" pitchFamily="34" charset="0"/>
              </a:rPr>
              <a:t>It required among other things that a Ghanaian citizen who applies for dual citizenship backs the application with the following: </a:t>
            </a:r>
          </a:p>
          <a:p>
            <a:pPr algn="just"/>
            <a:endParaRPr lang="en-US" dirty="0">
              <a:latin typeface="Century Gothic" panose="020B0502020202020204" pitchFamily="34" charset="0"/>
            </a:endParaRPr>
          </a:p>
          <a:p>
            <a:pPr marL="285750" indent="-285750" algn="just">
              <a:buFont typeface="Wingdings" panose="05000000000000000000" pitchFamily="2" charset="2"/>
              <a:buChar char="Ø"/>
            </a:pPr>
            <a:r>
              <a:rPr lang="en-US" dirty="0">
                <a:latin typeface="Century Gothic" panose="020B0502020202020204" pitchFamily="34" charset="0"/>
              </a:rPr>
              <a:t>a fee of $200</a:t>
            </a:r>
          </a:p>
          <a:p>
            <a:pPr marL="285750" indent="-285750" algn="just">
              <a:buFont typeface="Wingdings" panose="05000000000000000000" pitchFamily="2" charset="2"/>
              <a:buChar char="Ø"/>
            </a:pPr>
            <a:r>
              <a:rPr lang="en-US" dirty="0">
                <a:latin typeface="Century Gothic" panose="020B0502020202020204" pitchFamily="34" charset="0"/>
              </a:rPr>
              <a:t>a cover letter</a:t>
            </a:r>
          </a:p>
          <a:p>
            <a:pPr marL="285750" indent="-285750" algn="just">
              <a:buFont typeface="Wingdings" panose="05000000000000000000" pitchFamily="2" charset="2"/>
              <a:buChar char="Ø"/>
            </a:pPr>
            <a:r>
              <a:rPr lang="en-US" dirty="0">
                <a:latin typeface="Century Gothic" panose="020B0502020202020204" pitchFamily="34" charset="0"/>
              </a:rPr>
              <a:t>proof of Ghanaian citizenship</a:t>
            </a:r>
          </a:p>
          <a:p>
            <a:pPr marL="285750" indent="-285750" algn="just">
              <a:buFont typeface="Wingdings" panose="05000000000000000000" pitchFamily="2" charset="2"/>
              <a:buChar char="Ø"/>
            </a:pPr>
            <a:r>
              <a:rPr lang="en-US" dirty="0">
                <a:latin typeface="Century Gothic" panose="020B0502020202020204" pitchFamily="34" charset="0"/>
              </a:rPr>
              <a:t>proof of parents’ citizenship</a:t>
            </a:r>
          </a:p>
          <a:p>
            <a:pPr marL="285750" indent="-285750" algn="just">
              <a:buFont typeface="Wingdings" panose="05000000000000000000" pitchFamily="2" charset="2"/>
              <a:buChar char="Ø"/>
            </a:pPr>
            <a:r>
              <a:rPr lang="en-US" dirty="0">
                <a:latin typeface="Century Gothic" panose="020B0502020202020204" pitchFamily="34" charset="0"/>
              </a:rPr>
              <a:t>naturalization certificate</a:t>
            </a:r>
          </a:p>
          <a:p>
            <a:pPr marL="285750" indent="-285750" algn="just">
              <a:buFont typeface="Wingdings" panose="05000000000000000000" pitchFamily="2" charset="2"/>
              <a:buChar char="Ø"/>
            </a:pPr>
            <a:r>
              <a:rPr lang="en-US" dirty="0">
                <a:latin typeface="Century Gothic" panose="020B0502020202020204" pitchFamily="34" charset="0"/>
              </a:rPr>
              <a:t>four passport sized photographs</a:t>
            </a:r>
          </a:p>
          <a:p>
            <a:pPr marL="285750" indent="-285750" algn="just">
              <a:buFont typeface="Wingdings" panose="05000000000000000000" pitchFamily="2" charset="2"/>
              <a:buChar char="Ø"/>
            </a:pPr>
            <a:endParaRPr lang="en-US" dirty="0">
              <a:latin typeface="Century Gothic" panose="020B0502020202020204" pitchFamily="34" charset="0"/>
            </a:endParaRPr>
          </a:p>
          <a:p>
            <a:pPr algn="just"/>
            <a:r>
              <a:rPr lang="en-US" dirty="0">
                <a:latin typeface="Century Gothic" panose="020B0502020202020204" pitchFamily="34" charset="0"/>
              </a:rPr>
              <a:t>If the Minister of the Interior is satisfied, a signed Certificate of Dual Citizenship (Form 11) is issued the applicant.</a:t>
            </a:r>
          </a:p>
          <a:p>
            <a:pPr algn="just"/>
            <a:endParaRPr lang="en-US" dirty="0">
              <a:latin typeface="Century Gothic" panose="020B0502020202020204" pitchFamily="34" charset="0"/>
            </a:endParaRPr>
          </a:p>
        </p:txBody>
      </p:sp>
      <p:grpSp>
        <p:nvGrpSpPr>
          <p:cNvPr id="11" name="Group 10">
            <a:extLst>
              <a:ext uri="{FF2B5EF4-FFF2-40B4-BE49-F238E27FC236}">
                <a16:creationId xmlns:a16="http://schemas.microsoft.com/office/drawing/2014/main" id="{5298F209-5475-4EE8-82B8-E06B477AE492}"/>
              </a:ext>
            </a:extLst>
          </p:cNvPr>
          <p:cNvGrpSpPr/>
          <p:nvPr/>
        </p:nvGrpSpPr>
        <p:grpSpPr>
          <a:xfrm>
            <a:off x="3968193" y="399310"/>
            <a:ext cx="7238191" cy="5485924"/>
            <a:chOff x="371248" y="2076284"/>
            <a:chExt cx="5790150" cy="1981641"/>
          </a:xfrm>
        </p:grpSpPr>
        <p:cxnSp>
          <p:nvCxnSpPr>
            <p:cNvPr id="14" name="Straight Connector 13">
              <a:extLst>
                <a:ext uri="{FF2B5EF4-FFF2-40B4-BE49-F238E27FC236}">
                  <a16:creationId xmlns:a16="http://schemas.microsoft.com/office/drawing/2014/main" id="{51050D9D-4058-4D45-A51D-AB2BBB5F8A79}"/>
                </a:ext>
              </a:extLst>
            </p:cNvPr>
            <p:cNvCxnSpPr>
              <a:cxnSpLocks/>
            </p:cNvCxnSpPr>
            <p:nvPr/>
          </p:nvCxnSpPr>
          <p:spPr>
            <a:xfrm>
              <a:off x="371248" y="4057925"/>
              <a:ext cx="57901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1D2AF1F-4132-440F-9D32-9AF207CE1448}"/>
                </a:ext>
              </a:extLst>
            </p:cNvPr>
            <p:cNvCxnSpPr>
              <a:cxnSpLocks/>
            </p:cNvCxnSpPr>
            <p:nvPr/>
          </p:nvCxnSpPr>
          <p:spPr>
            <a:xfrm>
              <a:off x="371248" y="2076284"/>
              <a:ext cx="57901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8" name="Rectangle 7">
            <a:extLst>
              <a:ext uri="{FF2B5EF4-FFF2-40B4-BE49-F238E27FC236}">
                <a16:creationId xmlns:a16="http://schemas.microsoft.com/office/drawing/2014/main" id="{5C2BDC38-3037-485B-B3C3-33C9D1154E2C}"/>
              </a:ext>
            </a:extLst>
          </p:cNvPr>
          <p:cNvSpPr/>
          <p:nvPr/>
        </p:nvSpPr>
        <p:spPr>
          <a:xfrm>
            <a:off x="0" y="-24318"/>
            <a:ext cx="3330102" cy="6882318"/>
          </a:xfrm>
          <a:prstGeom prst="rect">
            <a:avLst/>
          </a:prstGeom>
          <a:solidFill>
            <a:srgbClr val="419E3C"/>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prstClr val="white"/>
                </a:solidFill>
                <a:latin typeface="Century Gothic" panose="020B0502020202020204" pitchFamily="34" charset="0"/>
              </a:rPr>
              <a:t>Stipulations</a:t>
            </a:r>
          </a:p>
          <a:p>
            <a:pPr lvl="0" algn="ctr">
              <a:defRPr/>
            </a:pPr>
            <a:endParaRPr lang="en-US" dirty="0">
              <a:solidFill>
                <a:prstClr val="white"/>
              </a:solidFill>
              <a:latin typeface="Century Gothic" panose="020B0502020202020204" pitchFamily="34" charset="0"/>
            </a:endParaRPr>
          </a:p>
        </p:txBody>
      </p:sp>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0412" y="1520"/>
            <a:ext cx="1423480" cy="60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Footer Placeholder 8"/>
          <p:cNvSpPr>
            <a:spLocks noGrp="1"/>
          </p:cNvSpPr>
          <p:nvPr>
            <p:ph type="ftr" sz="quarter" idx="11"/>
          </p:nvPr>
        </p:nvSpPr>
        <p:spPr>
          <a:xfrm>
            <a:off x="4858966" y="6517193"/>
            <a:ext cx="4648200" cy="365125"/>
          </a:xfrm>
        </p:spPr>
        <p:txBody>
          <a:bodyPr/>
          <a:lstStyle/>
          <a:p>
            <a:r>
              <a:rPr lang="en-US" sz="1100" dirty="0">
                <a:solidFill>
                  <a:schemeClr val="tx1"/>
                </a:solidFill>
                <a:latin typeface="Century Gothic" panose="020B0502020202020204" pitchFamily="34" charset="0"/>
              </a:rPr>
              <a:t>Atuguba &amp; Associates Presentation</a:t>
            </a:r>
          </a:p>
        </p:txBody>
      </p:sp>
      <p:sp>
        <p:nvSpPr>
          <p:cNvPr id="17" name="Date Placeholder 7"/>
          <p:cNvSpPr>
            <a:spLocks noGrp="1"/>
          </p:cNvSpPr>
          <p:nvPr>
            <p:ph type="dt" sz="half" idx="10"/>
          </p:nvPr>
        </p:nvSpPr>
        <p:spPr>
          <a:xfrm>
            <a:off x="3320374" y="6499875"/>
            <a:ext cx="2618510" cy="365125"/>
          </a:xfrm>
        </p:spPr>
        <p:txBody>
          <a:bodyPr/>
          <a:lstStyle/>
          <a:p>
            <a:r>
              <a:rPr lang="en-US" sz="1100" dirty="0">
                <a:latin typeface="Century Gothic" panose="020B0502020202020204" pitchFamily="34" charset="0"/>
              </a:rPr>
              <a:t>28/03/2021</a:t>
            </a:r>
          </a:p>
        </p:txBody>
      </p:sp>
    </p:spTree>
    <p:extLst>
      <p:ext uri="{BB962C8B-B14F-4D97-AF65-F5344CB8AC3E}">
        <p14:creationId xmlns:p14="http://schemas.microsoft.com/office/powerpoint/2010/main" val="1260361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a:blip r:embed="rId3" cstate="screen">
            <a:extLst>
              <a:ext uri="{28A0092B-C50C-407E-A947-70E740481C1C}">
                <a14:useLocalDpi xmlns:a14="http://schemas.microsoft.com/office/drawing/2010/main"/>
              </a:ext>
            </a:extLst>
          </a:blip>
          <a:srcRect l="10410" t="4439" r="4871" b="4439"/>
          <a:stretch>
            <a:fillRect/>
          </a:stretch>
        </p:blipFill>
        <p:spPr>
          <a:xfrm>
            <a:off x="1" y="304428"/>
            <a:ext cx="3873359" cy="6249150"/>
          </a:xfrm>
          <a:custGeom>
            <a:avLst/>
            <a:gdLst>
              <a:gd name="connsiteX0" fmla="*/ 0 w 3873359"/>
              <a:gd name="connsiteY0" fmla="*/ 0 h 6249150"/>
              <a:gd name="connsiteX1" fmla="*/ 748784 w 3873359"/>
              <a:gd name="connsiteY1" fmla="*/ 0 h 6249150"/>
              <a:gd name="connsiteX2" fmla="*/ 3873359 w 3873359"/>
              <a:gd name="connsiteY2" fmla="*/ 3124575 h 6249150"/>
              <a:gd name="connsiteX3" fmla="*/ 748784 w 3873359"/>
              <a:gd name="connsiteY3" fmla="*/ 6249150 h 6249150"/>
              <a:gd name="connsiteX4" fmla="*/ 0 w 3873359"/>
              <a:gd name="connsiteY4" fmla="*/ 6249150 h 624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359" h="6249150">
                <a:moveTo>
                  <a:pt x="0" y="0"/>
                </a:moveTo>
                <a:lnTo>
                  <a:pt x="748784" y="0"/>
                </a:lnTo>
                <a:cubicBezTo>
                  <a:pt x="2474439" y="0"/>
                  <a:pt x="3873359" y="1398920"/>
                  <a:pt x="3873359" y="3124575"/>
                </a:cubicBezTo>
                <a:cubicBezTo>
                  <a:pt x="3873359" y="4850230"/>
                  <a:pt x="2474439" y="6249150"/>
                  <a:pt x="748784" y="6249150"/>
                </a:cubicBezTo>
                <a:lnTo>
                  <a:pt x="0" y="6249150"/>
                </a:lnTo>
                <a:close/>
              </a:path>
            </a:pathLst>
          </a:custGeom>
        </p:spPr>
      </p:pic>
      <p:sp>
        <p:nvSpPr>
          <p:cNvPr id="52" name="Freeform 51"/>
          <p:cNvSpPr/>
          <p:nvPr/>
        </p:nvSpPr>
        <p:spPr>
          <a:xfrm rot="5400000" flipH="1">
            <a:off x="-1184759" y="1489187"/>
            <a:ext cx="6249150" cy="3879632"/>
          </a:xfrm>
          <a:custGeom>
            <a:avLst/>
            <a:gdLst>
              <a:gd name="connsiteX0" fmla="*/ 6249150 w 6249150"/>
              <a:gd name="connsiteY0" fmla="*/ 3879632 h 3879632"/>
              <a:gd name="connsiteX1" fmla="*/ 6249150 w 6249150"/>
              <a:gd name="connsiteY1" fmla="*/ 3124575 h 3879632"/>
              <a:gd name="connsiteX2" fmla="*/ 3124575 w 6249150"/>
              <a:gd name="connsiteY2" fmla="*/ 0 h 3879632"/>
              <a:gd name="connsiteX3" fmla="*/ 0 w 6249150"/>
              <a:gd name="connsiteY3" fmla="*/ 3124575 h 3879632"/>
              <a:gd name="connsiteX4" fmla="*/ 0 w 6249150"/>
              <a:gd name="connsiteY4" fmla="*/ 3879632 h 3879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9150" h="3879632">
                <a:moveTo>
                  <a:pt x="6249150" y="3879632"/>
                </a:moveTo>
                <a:lnTo>
                  <a:pt x="6249150" y="3124575"/>
                </a:lnTo>
                <a:cubicBezTo>
                  <a:pt x="6249150" y="1398920"/>
                  <a:pt x="4850230" y="0"/>
                  <a:pt x="3124575" y="0"/>
                </a:cubicBezTo>
                <a:cubicBezTo>
                  <a:pt x="1398920" y="0"/>
                  <a:pt x="0" y="1398920"/>
                  <a:pt x="0" y="3124575"/>
                </a:cubicBezTo>
                <a:lnTo>
                  <a:pt x="0" y="3879632"/>
                </a:lnTo>
                <a:close/>
              </a:path>
            </a:pathLst>
          </a:custGeom>
          <a:solidFill>
            <a:srgbClr val="419E3C">
              <a:alpha val="77000"/>
            </a:srgbClr>
          </a:solidFill>
          <a:ln>
            <a:solidFill>
              <a:srgbClr val="419E3C"/>
            </a:solid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Title 1"/>
          <p:cNvSpPr txBox="1">
            <a:spLocks/>
          </p:cNvSpPr>
          <p:nvPr/>
        </p:nvSpPr>
        <p:spPr>
          <a:xfrm>
            <a:off x="410183" y="2528442"/>
            <a:ext cx="2602302" cy="759960"/>
          </a:xfrm>
          <a:prstGeom prst="rect">
            <a:avLst/>
          </a:prstGeom>
        </p:spPr>
        <p:txBody>
          <a:bodyPr vert="horz" lIns="0" tIns="0" rIns="0" bIns="0" rtlCol="0" anchor="ctr">
            <a:noAutofit/>
          </a:bodyPr>
          <a:lstStyle>
            <a:lvl1pPr algn="ctr" defTabSz="914400" rtl="0" eaLnBrk="1" latinLnBrk="0" hangingPunct="1">
              <a:lnSpc>
                <a:spcPct val="90000"/>
              </a:lnSpc>
              <a:spcBef>
                <a:spcPct val="0"/>
              </a:spcBef>
              <a:buNone/>
              <a:defRPr sz="3600" b="1" kern="1200">
                <a:solidFill>
                  <a:schemeClr val="tx1"/>
                </a:solidFill>
                <a:latin typeface="Century Gothic" panose="020B0502020202020204" pitchFamily="34" charset="0"/>
                <a:ea typeface="+mj-ea"/>
                <a:cs typeface="+mj-cs"/>
              </a:defRPr>
            </a:lvl1pPr>
          </a:lstStyle>
          <a:p>
            <a:pPr algn="l"/>
            <a:r>
              <a:rPr lang="en-US" dirty="0">
                <a:solidFill>
                  <a:srgbClr val="FFFF00"/>
                </a:solidFill>
              </a:rPr>
              <a:t>Should these disabilities persist in our Law</a:t>
            </a:r>
            <a:endParaRPr lang="en-US" dirty="0">
              <a:solidFill>
                <a:schemeClr val="bg1"/>
              </a:solidFill>
            </a:endParaRPr>
          </a:p>
        </p:txBody>
      </p:sp>
      <p:sp>
        <p:nvSpPr>
          <p:cNvPr id="78" name="Freeform 77"/>
          <p:cNvSpPr>
            <a:spLocks noEditPoints="1"/>
          </p:cNvSpPr>
          <p:nvPr/>
        </p:nvSpPr>
        <p:spPr bwMode="auto">
          <a:xfrm>
            <a:off x="4401150" y="3478631"/>
            <a:ext cx="360363" cy="361950"/>
          </a:xfrm>
          <a:custGeom>
            <a:avLst/>
            <a:gdLst>
              <a:gd name="T0" fmla="*/ 94 w 96"/>
              <a:gd name="T1" fmla="*/ 40 h 96"/>
              <a:gd name="T2" fmla="*/ 83 w 96"/>
              <a:gd name="T3" fmla="*/ 40 h 96"/>
              <a:gd name="T4" fmla="*/ 79 w 96"/>
              <a:gd name="T5" fmla="*/ 31 h 96"/>
              <a:gd name="T6" fmla="*/ 88 w 96"/>
              <a:gd name="T7" fmla="*/ 23 h 96"/>
              <a:gd name="T8" fmla="*/ 88 w 96"/>
              <a:gd name="T9" fmla="*/ 21 h 96"/>
              <a:gd name="T10" fmla="*/ 88 w 96"/>
              <a:gd name="T11" fmla="*/ 20 h 96"/>
              <a:gd name="T12" fmla="*/ 76 w 96"/>
              <a:gd name="T13" fmla="*/ 8 h 96"/>
              <a:gd name="T14" fmla="*/ 73 w 96"/>
              <a:gd name="T15" fmla="*/ 8 h 96"/>
              <a:gd name="T16" fmla="*/ 65 w 96"/>
              <a:gd name="T17" fmla="*/ 17 h 96"/>
              <a:gd name="T18" fmla="*/ 56 w 96"/>
              <a:gd name="T19" fmla="*/ 13 h 96"/>
              <a:gd name="T20" fmla="*/ 56 w 96"/>
              <a:gd name="T21" fmla="*/ 2 h 96"/>
              <a:gd name="T22" fmla="*/ 54 w 96"/>
              <a:gd name="T23" fmla="*/ 0 h 96"/>
              <a:gd name="T24" fmla="*/ 42 w 96"/>
              <a:gd name="T25" fmla="*/ 0 h 96"/>
              <a:gd name="T26" fmla="*/ 40 w 96"/>
              <a:gd name="T27" fmla="*/ 2 h 96"/>
              <a:gd name="T28" fmla="*/ 40 w 96"/>
              <a:gd name="T29" fmla="*/ 13 h 96"/>
              <a:gd name="T30" fmla="*/ 31 w 96"/>
              <a:gd name="T31" fmla="*/ 17 h 96"/>
              <a:gd name="T32" fmla="*/ 23 w 96"/>
              <a:gd name="T33" fmla="*/ 8 h 96"/>
              <a:gd name="T34" fmla="*/ 20 w 96"/>
              <a:gd name="T35" fmla="*/ 8 h 96"/>
              <a:gd name="T36" fmla="*/ 8 w 96"/>
              <a:gd name="T37" fmla="*/ 20 h 96"/>
              <a:gd name="T38" fmla="*/ 8 w 96"/>
              <a:gd name="T39" fmla="*/ 23 h 96"/>
              <a:gd name="T40" fmla="*/ 17 w 96"/>
              <a:gd name="T41" fmla="*/ 31 h 96"/>
              <a:gd name="T42" fmla="*/ 13 w 96"/>
              <a:gd name="T43" fmla="*/ 40 h 96"/>
              <a:gd name="T44" fmla="*/ 2 w 96"/>
              <a:gd name="T45" fmla="*/ 40 h 96"/>
              <a:gd name="T46" fmla="*/ 0 w 96"/>
              <a:gd name="T47" fmla="*/ 42 h 96"/>
              <a:gd name="T48" fmla="*/ 0 w 96"/>
              <a:gd name="T49" fmla="*/ 54 h 96"/>
              <a:gd name="T50" fmla="*/ 2 w 96"/>
              <a:gd name="T51" fmla="*/ 56 h 96"/>
              <a:gd name="T52" fmla="*/ 13 w 96"/>
              <a:gd name="T53" fmla="*/ 56 h 96"/>
              <a:gd name="T54" fmla="*/ 17 w 96"/>
              <a:gd name="T55" fmla="*/ 65 h 96"/>
              <a:gd name="T56" fmla="*/ 8 w 96"/>
              <a:gd name="T57" fmla="*/ 73 h 96"/>
              <a:gd name="T58" fmla="*/ 8 w 96"/>
              <a:gd name="T59" fmla="*/ 75 h 96"/>
              <a:gd name="T60" fmla="*/ 8 w 96"/>
              <a:gd name="T61" fmla="*/ 76 h 96"/>
              <a:gd name="T62" fmla="*/ 20 w 96"/>
              <a:gd name="T63" fmla="*/ 88 h 96"/>
              <a:gd name="T64" fmla="*/ 23 w 96"/>
              <a:gd name="T65" fmla="*/ 88 h 96"/>
              <a:gd name="T66" fmla="*/ 31 w 96"/>
              <a:gd name="T67" fmla="*/ 79 h 96"/>
              <a:gd name="T68" fmla="*/ 40 w 96"/>
              <a:gd name="T69" fmla="*/ 83 h 96"/>
              <a:gd name="T70" fmla="*/ 40 w 96"/>
              <a:gd name="T71" fmla="*/ 94 h 96"/>
              <a:gd name="T72" fmla="*/ 42 w 96"/>
              <a:gd name="T73" fmla="*/ 96 h 96"/>
              <a:gd name="T74" fmla="*/ 54 w 96"/>
              <a:gd name="T75" fmla="*/ 96 h 96"/>
              <a:gd name="T76" fmla="*/ 56 w 96"/>
              <a:gd name="T77" fmla="*/ 94 h 96"/>
              <a:gd name="T78" fmla="*/ 56 w 96"/>
              <a:gd name="T79" fmla="*/ 83 h 96"/>
              <a:gd name="T80" fmla="*/ 65 w 96"/>
              <a:gd name="T81" fmla="*/ 79 h 96"/>
              <a:gd name="T82" fmla="*/ 73 w 96"/>
              <a:gd name="T83" fmla="*/ 88 h 96"/>
              <a:gd name="T84" fmla="*/ 76 w 96"/>
              <a:gd name="T85" fmla="*/ 88 h 96"/>
              <a:gd name="T86" fmla="*/ 88 w 96"/>
              <a:gd name="T87" fmla="*/ 76 h 96"/>
              <a:gd name="T88" fmla="*/ 88 w 96"/>
              <a:gd name="T89" fmla="*/ 73 h 96"/>
              <a:gd name="T90" fmla="*/ 79 w 96"/>
              <a:gd name="T91" fmla="*/ 65 h 96"/>
              <a:gd name="T92" fmla="*/ 83 w 96"/>
              <a:gd name="T93" fmla="*/ 56 h 96"/>
              <a:gd name="T94" fmla="*/ 94 w 96"/>
              <a:gd name="T95" fmla="*/ 56 h 96"/>
              <a:gd name="T96" fmla="*/ 96 w 96"/>
              <a:gd name="T97" fmla="*/ 54 h 96"/>
              <a:gd name="T98" fmla="*/ 96 w 96"/>
              <a:gd name="T99" fmla="*/ 42 h 96"/>
              <a:gd name="T100" fmla="*/ 94 w 96"/>
              <a:gd name="T101" fmla="*/ 40 h 96"/>
              <a:gd name="T102" fmla="*/ 48 w 96"/>
              <a:gd name="T103" fmla="*/ 64 h 96"/>
              <a:gd name="T104" fmla="*/ 32 w 96"/>
              <a:gd name="T105" fmla="*/ 48 h 96"/>
              <a:gd name="T106" fmla="*/ 48 w 96"/>
              <a:gd name="T107" fmla="*/ 32 h 96"/>
              <a:gd name="T108" fmla="*/ 64 w 96"/>
              <a:gd name="T109" fmla="*/ 48 h 96"/>
              <a:gd name="T110" fmla="*/ 48 w 96"/>
              <a:gd name="T111" fmla="*/ 6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 h="96">
                <a:moveTo>
                  <a:pt x="94" y="40"/>
                </a:moveTo>
                <a:cubicBezTo>
                  <a:pt x="83" y="40"/>
                  <a:pt x="83" y="40"/>
                  <a:pt x="83" y="40"/>
                </a:cubicBezTo>
                <a:cubicBezTo>
                  <a:pt x="82" y="37"/>
                  <a:pt x="81" y="33"/>
                  <a:pt x="79" y="31"/>
                </a:cubicBezTo>
                <a:cubicBezTo>
                  <a:pt x="88" y="23"/>
                  <a:pt x="88" y="23"/>
                  <a:pt x="88" y="23"/>
                </a:cubicBezTo>
                <a:cubicBezTo>
                  <a:pt x="88" y="22"/>
                  <a:pt x="88" y="22"/>
                  <a:pt x="88" y="21"/>
                </a:cubicBezTo>
                <a:cubicBezTo>
                  <a:pt x="88" y="21"/>
                  <a:pt x="88" y="20"/>
                  <a:pt x="88" y="20"/>
                </a:cubicBezTo>
                <a:cubicBezTo>
                  <a:pt x="76" y="8"/>
                  <a:pt x="76" y="8"/>
                  <a:pt x="76" y="8"/>
                </a:cubicBezTo>
                <a:cubicBezTo>
                  <a:pt x="75" y="8"/>
                  <a:pt x="74" y="8"/>
                  <a:pt x="73" y="8"/>
                </a:cubicBezTo>
                <a:cubicBezTo>
                  <a:pt x="65" y="17"/>
                  <a:pt x="65" y="17"/>
                  <a:pt x="65" y="17"/>
                </a:cubicBezTo>
                <a:cubicBezTo>
                  <a:pt x="63" y="15"/>
                  <a:pt x="59" y="14"/>
                  <a:pt x="56" y="13"/>
                </a:cubicBezTo>
                <a:cubicBezTo>
                  <a:pt x="56" y="2"/>
                  <a:pt x="56" y="2"/>
                  <a:pt x="56" y="2"/>
                </a:cubicBezTo>
                <a:cubicBezTo>
                  <a:pt x="56" y="1"/>
                  <a:pt x="55" y="0"/>
                  <a:pt x="54" y="0"/>
                </a:cubicBezTo>
                <a:cubicBezTo>
                  <a:pt x="42" y="0"/>
                  <a:pt x="42" y="0"/>
                  <a:pt x="42" y="0"/>
                </a:cubicBezTo>
                <a:cubicBezTo>
                  <a:pt x="41" y="0"/>
                  <a:pt x="40" y="1"/>
                  <a:pt x="40" y="2"/>
                </a:cubicBezTo>
                <a:cubicBezTo>
                  <a:pt x="40" y="13"/>
                  <a:pt x="40" y="13"/>
                  <a:pt x="40" y="13"/>
                </a:cubicBezTo>
                <a:cubicBezTo>
                  <a:pt x="37" y="14"/>
                  <a:pt x="33" y="15"/>
                  <a:pt x="31" y="17"/>
                </a:cubicBezTo>
                <a:cubicBezTo>
                  <a:pt x="23" y="8"/>
                  <a:pt x="23" y="8"/>
                  <a:pt x="23" y="8"/>
                </a:cubicBezTo>
                <a:cubicBezTo>
                  <a:pt x="22" y="8"/>
                  <a:pt x="20" y="8"/>
                  <a:pt x="20" y="8"/>
                </a:cubicBezTo>
                <a:cubicBezTo>
                  <a:pt x="8" y="20"/>
                  <a:pt x="8" y="20"/>
                  <a:pt x="8" y="20"/>
                </a:cubicBezTo>
                <a:cubicBezTo>
                  <a:pt x="8" y="20"/>
                  <a:pt x="8" y="22"/>
                  <a:pt x="8" y="23"/>
                </a:cubicBezTo>
                <a:cubicBezTo>
                  <a:pt x="17" y="31"/>
                  <a:pt x="17" y="31"/>
                  <a:pt x="17" y="31"/>
                </a:cubicBezTo>
                <a:cubicBezTo>
                  <a:pt x="15" y="33"/>
                  <a:pt x="14" y="37"/>
                  <a:pt x="13" y="40"/>
                </a:cubicBezTo>
                <a:cubicBezTo>
                  <a:pt x="2" y="40"/>
                  <a:pt x="2" y="40"/>
                  <a:pt x="2" y="40"/>
                </a:cubicBezTo>
                <a:cubicBezTo>
                  <a:pt x="1" y="40"/>
                  <a:pt x="0" y="41"/>
                  <a:pt x="0" y="42"/>
                </a:cubicBezTo>
                <a:cubicBezTo>
                  <a:pt x="0" y="54"/>
                  <a:pt x="0" y="54"/>
                  <a:pt x="0" y="54"/>
                </a:cubicBezTo>
                <a:cubicBezTo>
                  <a:pt x="0" y="55"/>
                  <a:pt x="1" y="56"/>
                  <a:pt x="2" y="56"/>
                </a:cubicBezTo>
                <a:cubicBezTo>
                  <a:pt x="13" y="56"/>
                  <a:pt x="13" y="56"/>
                  <a:pt x="13" y="56"/>
                </a:cubicBezTo>
                <a:cubicBezTo>
                  <a:pt x="14" y="59"/>
                  <a:pt x="15" y="63"/>
                  <a:pt x="17" y="65"/>
                </a:cubicBezTo>
                <a:cubicBezTo>
                  <a:pt x="8" y="73"/>
                  <a:pt x="8" y="73"/>
                  <a:pt x="8" y="73"/>
                </a:cubicBezTo>
                <a:cubicBezTo>
                  <a:pt x="8" y="74"/>
                  <a:pt x="8" y="74"/>
                  <a:pt x="8" y="75"/>
                </a:cubicBezTo>
                <a:cubicBezTo>
                  <a:pt x="8" y="75"/>
                  <a:pt x="8" y="76"/>
                  <a:pt x="8" y="76"/>
                </a:cubicBezTo>
                <a:cubicBezTo>
                  <a:pt x="20" y="88"/>
                  <a:pt x="20" y="88"/>
                  <a:pt x="20" y="88"/>
                </a:cubicBezTo>
                <a:cubicBezTo>
                  <a:pt x="20" y="88"/>
                  <a:pt x="22" y="88"/>
                  <a:pt x="23" y="88"/>
                </a:cubicBezTo>
                <a:cubicBezTo>
                  <a:pt x="31" y="79"/>
                  <a:pt x="31" y="79"/>
                  <a:pt x="31" y="79"/>
                </a:cubicBezTo>
                <a:cubicBezTo>
                  <a:pt x="33" y="81"/>
                  <a:pt x="37" y="82"/>
                  <a:pt x="40" y="83"/>
                </a:cubicBezTo>
                <a:cubicBezTo>
                  <a:pt x="40" y="94"/>
                  <a:pt x="40" y="94"/>
                  <a:pt x="40" y="94"/>
                </a:cubicBezTo>
                <a:cubicBezTo>
                  <a:pt x="40" y="95"/>
                  <a:pt x="41" y="96"/>
                  <a:pt x="42" y="96"/>
                </a:cubicBezTo>
                <a:cubicBezTo>
                  <a:pt x="54" y="96"/>
                  <a:pt x="54" y="96"/>
                  <a:pt x="54" y="96"/>
                </a:cubicBezTo>
                <a:cubicBezTo>
                  <a:pt x="55" y="96"/>
                  <a:pt x="56" y="95"/>
                  <a:pt x="56" y="94"/>
                </a:cubicBezTo>
                <a:cubicBezTo>
                  <a:pt x="56" y="83"/>
                  <a:pt x="56" y="83"/>
                  <a:pt x="56" y="83"/>
                </a:cubicBezTo>
                <a:cubicBezTo>
                  <a:pt x="59" y="82"/>
                  <a:pt x="63" y="81"/>
                  <a:pt x="65" y="79"/>
                </a:cubicBezTo>
                <a:cubicBezTo>
                  <a:pt x="73" y="88"/>
                  <a:pt x="73" y="88"/>
                  <a:pt x="73" y="88"/>
                </a:cubicBezTo>
                <a:cubicBezTo>
                  <a:pt x="74" y="88"/>
                  <a:pt x="76" y="88"/>
                  <a:pt x="76" y="88"/>
                </a:cubicBezTo>
                <a:cubicBezTo>
                  <a:pt x="88" y="76"/>
                  <a:pt x="88" y="76"/>
                  <a:pt x="88" y="76"/>
                </a:cubicBezTo>
                <a:cubicBezTo>
                  <a:pt x="88" y="76"/>
                  <a:pt x="88" y="74"/>
                  <a:pt x="88" y="73"/>
                </a:cubicBezTo>
                <a:cubicBezTo>
                  <a:pt x="79" y="65"/>
                  <a:pt x="79" y="65"/>
                  <a:pt x="79" y="65"/>
                </a:cubicBezTo>
                <a:cubicBezTo>
                  <a:pt x="81" y="63"/>
                  <a:pt x="82" y="59"/>
                  <a:pt x="83" y="56"/>
                </a:cubicBezTo>
                <a:cubicBezTo>
                  <a:pt x="94" y="56"/>
                  <a:pt x="94" y="56"/>
                  <a:pt x="94" y="56"/>
                </a:cubicBezTo>
                <a:cubicBezTo>
                  <a:pt x="95" y="56"/>
                  <a:pt x="96" y="55"/>
                  <a:pt x="96" y="54"/>
                </a:cubicBezTo>
                <a:cubicBezTo>
                  <a:pt x="96" y="42"/>
                  <a:pt x="96" y="42"/>
                  <a:pt x="96" y="42"/>
                </a:cubicBezTo>
                <a:cubicBezTo>
                  <a:pt x="96" y="41"/>
                  <a:pt x="95" y="40"/>
                  <a:pt x="94" y="40"/>
                </a:cubicBezTo>
                <a:close/>
                <a:moveTo>
                  <a:pt x="48" y="64"/>
                </a:moveTo>
                <a:cubicBezTo>
                  <a:pt x="39" y="64"/>
                  <a:pt x="32" y="57"/>
                  <a:pt x="32" y="48"/>
                </a:cubicBezTo>
                <a:cubicBezTo>
                  <a:pt x="32" y="39"/>
                  <a:pt x="39" y="32"/>
                  <a:pt x="48" y="32"/>
                </a:cubicBezTo>
                <a:cubicBezTo>
                  <a:pt x="57" y="32"/>
                  <a:pt x="64" y="39"/>
                  <a:pt x="64" y="48"/>
                </a:cubicBezTo>
                <a:cubicBezTo>
                  <a:pt x="64" y="57"/>
                  <a:pt x="57" y="64"/>
                  <a:pt x="48" y="64"/>
                </a:cubicBezTo>
                <a:close/>
              </a:path>
            </a:pathLst>
          </a:custGeom>
          <a:solidFill>
            <a:schemeClr val="bg1">
              <a:alpha val="29000"/>
            </a:schemeClr>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79" name="Group 78"/>
          <p:cNvGrpSpPr/>
          <p:nvPr/>
        </p:nvGrpSpPr>
        <p:grpSpPr>
          <a:xfrm>
            <a:off x="8192124" y="3515144"/>
            <a:ext cx="360363" cy="288925"/>
            <a:chOff x="4113213" y="1489076"/>
            <a:chExt cx="360363" cy="288925"/>
          </a:xfrm>
          <a:solidFill>
            <a:schemeClr val="bg1">
              <a:alpha val="29000"/>
            </a:schemeClr>
          </a:solidFill>
        </p:grpSpPr>
        <p:sp>
          <p:nvSpPr>
            <p:cNvPr id="80" name="Freeform 74"/>
            <p:cNvSpPr>
              <a:spLocks/>
            </p:cNvSpPr>
            <p:nvPr/>
          </p:nvSpPr>
          <p:spPr bwMode="auto">
            <a:xfrm>
              <a:off x="4322763" y="1530351"/>
              <a:ext cx="150813" cy="244475"/>
            </a:xfrm>
            <a:custGeom>
              <a:avLst/>
              <a:gdLst>
                <a:gd name="T0" fmla="*/ 28 w 40"/>
                <a:gd name="T1" fmla="*/ 38 h 65"/>
                <a:gd name="T2" fmla="*/ 22 w 40"/>
                <a:gd name="T3" fmla="*/ 36 h 65"/>
                <a:gd name="T4" fmla="*/ 22 w 40"/>
                <a:gd name="T5" fmla="*/ 32 h 65"/>
                <a:gd name="T6" fmla="*/ 26 w 40"/>
                <a:gd name="T7" fmla="*/ 24 h 65"/>
                <a:gd name="T8" fmla="*/ 28 w 40"/>
                <a:gd name="T9" fmla="*/ 19 h 65"/>
                <a:gd name="T10" fmla="*/ 27 w 40"/>
                <a:gd name="T11" fmla="*/ 15 h 65"/>
                <a:gd name="T12" fmla="*/ 27 w 40"/>
                <a:gd name="T13" fmla="*/ 14 h 65"/>
                <a:gd name="T14" fmla="*/ 28 w 40"/>
                <a:gd name="T15" fmla="*/ 6 h 65"/>
                <a:gd name="T16" fmla="*/ 16 w 40"/>
                <a:gd name="T17" fmla="*/ 0 h 65"/>
                <a:gd name="T18" fmla="*/ 5 w 40"/>
                <a:gd name="T19" fmla="*/ 5 h 65"/>
                <a:gd name="T20" fmla="*/ 1 w 40"/>
                <a:gd name="T21" fmla="*/ 7 h 65"/>
                <a:gd name="T22" fmla="*/ 2 w 40"/>
                <a:gd name="T23" fmla="*/ 14 h 65"/>
                <a:gd name="T24" fmla="*/ 1 w 40"/>
                <a:gd name="T25" fmla="*/ 15 h 65"/>
                <a:gd name="T26" fmla="*/ 0 w 40"/>
                <a:gd name="T27" fmla="*/ 18 h 65"/>
                <a:gd name="T28" fmla="*/ 2 w 40"/>
                <a:gd name="T29" fmla="*/ 24 h 65"/>
                <a:gd name="T30" fmla="*/ 6 w 40"/>
                <a:gd name="T31" fmla="*/ 32 h 65"/>
                <a:gd name="T32" fmla="*/ 6 w 40"/>
                <a:gd name="T33" fmla="*/ 36 h 65"/>
                <a:gd name="T34" fmla="*/ 5 w 40"/>
                <a:gd name="T35" fmla="*/ 36 h 65"/>
                <a:gd name="T36" fmla="*/ 12 w 40"/>
                <a:gd name="T37" fmla="*/ 45 h 65"/>
                <a:gd name="T38" fmla="*/ 12 w 40"/>
                <a:gd name="T39" fmla="*/ 65 h 65"/>
                <a:gd name="T40" fmla="*/ 38 w 40"/>
                <a:gd name="T41" fmla="*/ 65 h 65"/>
                <a:gd name="T42" fmla="*/ 40 w 40"/>
                <a:gd name="T43" fmla="*/ 63 h 65"/>
                <a:gd name="T44" fmla="*/ 40 w 40"/>
                <a:gd name="T45" fmla="*/ 45 h 65"/>
                <a:gd name="T46" fmla="*/ 28 w 40"/>
                <a:gd name="T47" fmla="*/ 3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65">
                  <a:moveTo>
                    <a:pt x="28" y="38"/>
                  </a:moveTo>
                  <a:cubicBezTo>
                    <a:pt x="26" y="37"/>
                    <a:pt x="24" y="36"/>
                    <a:pt x="22" y="36"/>
                  </a:cubicBezTo>
                  <a:cubicBezTo>
                    <a:pt x="22" y="32"/>
                    <a:pt x="22" y="32"/>
                    <a:pt x="22" y="32"/>
                  </a:cubicBezTo>
                  <a:cubicBezTo>
                    <a:pt x="23" y="31"/>
                    <a:pt x="26" y="29"/>
                    <a:pt x="26" y="24"/>
                  </a:cubicBezTo>
                  <a:cubicBezTo>
                    <a:pt x="27" y="23"/>
                    <a:pt x="28" y="21"/>
                    <a:pt x="28" y="19"/>
                  </a:cubicBezTo>
                  <a:cubicBezTo>
                    <a:pt x="28" y="18"/>
                    <a:pt x="28" y="16"/>
                    <a:pt x="27" y="15"/>
                  </a:cubicBezTo>
                  <a:cubicBezTo>
                    <a:pt x="27" y="15"/>
                    <a:pt x="27" y="14"/>
                    <a:pt x="27" y="14"/>
                  </a:cubicBezTo>
                  <a:cubicBezTo>
                    <a:pt x="28" y="12"/>
                    <a:pt x="29" y="9"/>
                    <a:pt x="28" y="6"/>
                  </a:cubicBezTo>
                  <a:cubicBezTo>
                    <a:pt x="26" y="2"/>
                    <a:pt x="21" y="0"/>
                    <a:pt x="16" y="0"/>
                  </a:cubicBezTo>
                  <a:cubicBezTo>
                    <a:pt x="12" y="0"/>
                    <a:pt x="7" y="2"/>
                    <a:pt x="5" y="5"/>
                  </a:cubicBezTo>
                  <a:cubicBezTo>
                    <a:pt x="3" y="5"/>
                    <a:pt x="2" y="6"/>
                    <a:pt x="1" y="7"/>
                  </a:cubicBezTo>
                  <a:cubicBezTo>
                    <a:pt x="0" y="9"/>
                    <a:pt x="1" y="12"/>
                    <a:pt x="2" y="14"/>
                  </a:cubicBezTo>
                  <a:cubicBezTo>
                    <a:pt x="1" y="14"/>
                    <a:pt x="1" y="15"/>
                    <a:pt x="1" y="15"/>
                  </a:cubicBezTo>
                  <a:cubicBezTo>
                    <a:pt x="0" y="16"/>
                    <a:pt x="0" y="18"/>
                    <a:pt x="0" y="18"/>
                  </a:cubicBezTo>
                  <a:cubicBezTo>
                    <a:pt x="0" y="21"/>
                    <a:pt x="1" y="23"/>
                    <a:pt x="2" y="24"/>
                  </a:cubicBezTo>
                  <a:cubicBezTo>
                    <a:pt x="2" y="29"/>
                    <a:pt x="5" y="31"/>
                    <a:pt x="6" y="32"/>
                  </a:cubicBezTo>
                  <a:cubicBezTo>
                    <a:pt x="6" y="36"/>
                    <a:pt x="6" y="36"/>
                    <a:pt x="6" y="36"/>
                  </a:cubicBezTo>
                  <a:cubicBezTo>
                    <a:pt x="6" y="36"/>
                    <a:pt x="5" y="36"/>
                    <a:pt x="5" y="36"/>
                  </a:cubicBezTo>
                  <a:cubicBezTo>
                    <a:pt x="11" y="40"/>
                    <a:pt x="12" y="43"/>
                    <a:pt x="12" y="45"/>
                  </a:cubicBezTo>
                  <a:cubicBezTo>
                    <a:pt x="12" y="65"/>
                    <a:pt x="12" y="65"/>
                    <a:pt x="12" y="65"/>
                  </a:cubicBezTo>
                  <a:cubicBezTo>
                    <a:pt x="38" y="65"/>
                    <a:pt x="38" y="65"/>
                    <a:pt x="38" y="65"/>
                  </a:cubicBezTo>
                  <a:cubicBezTo>
                    <a:pt x="39" y="65"/>
                    <a:pt x="40" y="64"/>
                    <a:pt x="40" y="63"/>
                  </a:cubicBezTo>
                  <a:cubicBezTo>
                    <a:pt x="40" y="45"/>
                    <a:pt x="40" y="45"/>
                    <a:pt x="40" y="45"/>
                  </a:cubicBezTo>
                  <a:cubicBezTo>
                    <a:pt x="40" y="42"/>
                    <a:pt x="36" y="41"/>
                    <a:pt x="28"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1" name="Freeform 75"/>
            <p:cNvSpPr>
              <a:spLocks/>
            </p:cNvSpPr>
            <p:nvPr/>
          </p:nvSpPr>
          <p:spPr bwMode="auto">
            <a:xfrm>
              <a:off x="4113213" y="1489076"/>
              <a:ext cx="239713" cy="288925"/>
            </a:xfrm>
            <a:custGeom>
              <a:avLst/>
              <a:gdLst>
                <a:gd name="T0" fmla="*/ 42 w 64"/>
                <a:gd name="T1" fmla="*/ 43 h 77"/>
                <a:gd name="T2" fmla="*/ 42 w 64"/>
                <a:gd name="T3" fmla="*/ 37 h 77"/>
                <a:gd name="T4" fmla="*/ 46 w 64"/>
                <a:gd name="T5" fmla="*/ 27 h 77"/>
                <a:gd name="T6" fmla="*/ 49 w 64"/>
                <a:gd name="T7" fmla="*/ 21 h 77"/>
                <a:gd name="T8" fmla="*/ 47 w 64"/>
                <a:gd name="T9" fmla="*/ 17 h 77"/>
                <a:gd name="T10" fmla="*/ 47 w 64"/>
                <a:gd name="T11" fmla="*/ 6 h 77"/>
                <a:gd name="T12" fmla="*/ 34 w 64"/>
                <a:gd name="T13" fmla="*/ 0 h 77"/>
                <a:gd name="T14" fmla="*/ 21 w 64"/>
                <a:gd name="T15" fmla="*/ 6 h 77"/>
                <a:gd name="T16" fmla="*/ 16 w 64"/>
                <a:gd name="T17" fmla="*/ 8 h 77"/>
                <a:gd name="T18" fmla="*/ 17 w 64"/>
                <a:gd name="T19" fmla="*/ 17 h 77"/>
                <a:gd name="T20" fmla="*/ 15 w 64"/>
                <a:gd name="T21" fmla="*/ 21 h 77"/>
                <a:gd name="T22" fmla="*/ 18 w 64"/>
                <a:gd name="T23" fmla="*/ 27 h 77"/>
                <a:gd name="T24" fmla="*/ 20 w 64"/>
                <a:gd name="T25" fmla="*/ 34 h 77"/>
                <a:gd name="T26" fmla="*/ 20 w 64"/>
                <a:gd name="T27" fmla="*/ 34 h 77"/>
                <a:gd name="T28" fmla="*/ 22 w 64"/>
                <a:gd name="T29" fmla="*/ 37 h 77"/>
                <a:gd name="T30" fmla="*/ 22 w 64"/>
                <a:gd name="T31" fmla="*/ 43 h 77"/>
                <a:gd name="T32" fmla="*/ 0 w 64"/>
                <a:gd name="T33" fmla="*/ 55 h 77"/>
                <a:gd name="T34" fmla="*/ 0 w 64"/>
                <a:gd name="T35" fmla="*/ 55 h 77"/>
                <a:gd name="T36" fmla="*/ 0 w 64"/>
                <a:gd name="T37" fmla="*/ 56 h 77"/>
                <a:gd name="T38" fmla="*/ 0 w 64"/>
                <a:gd name="T39" fmla="*/ 74 h 77"/>
                <a:gd name="T40" fmla="*/ 2 w 64"/>
                <a:gd name="T41" fmla="*/ 76 h 77"/>
                <a:gd name="T42" fmla="*/ 64 w 64"/>
                <a:gd name="T43" fmla="*/ 76 h 77"/>
                <a:gd name="T44" fmla="*/ 64 w 64"/>
                <a:gd name="T45" fmla="*/ 74 h 77"/>
                <a:gd name="T46" fmla="*/ 64 w 64"/>
                <a:gd name="T47" fmla="*/ 56 h 77"/>
                <a:gd name="T48" fmla="*/ 42 w 64"/>
                <a:gd name="T49" fmla="*/ 4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77">
                  <a:moveTo>
                    <a:pt x="42" y="43"/>
                  </a:moveTo>
                  <a:cubicBezTo>
                    <a:pt x="42" y="3"/>
                    <a:pt x="42" y="77"/>
                    <a:pt x="42" y="37"/>
                  </a:cubicBezTo>
                  <a:cubicBezTo>
                    <a:pt x="45" y="35"/>
                    <a:pt x="46" y="31"/>
                    <a:pt x="46" y="27"/>
                  </a:cubicBezTo>
                  <a:cubicBezTo>
                    <a:pt x="48" y="26"/>
                    <a:pt x="49" y="24"/>
                    <a:pt x="49" y="21"/>
                  </a:cubicBezTo>
                  <a:cubicBezTo>
                    <a:pt x="49" y="20"/>
                    <a:pt x="48" y="18"/>
                    <a:pt x="47" y="17"/>
                  </a:cubicBezTo>
                  <a:cubicBezTo>
                    <a:pt x="49" y="12"/>
                    <a:pt x="48" y="8"/>
                    <a:pt x="47" y="6"/>
                  </a:cubicBezTo>
                  <a:cubicBezTo>
                    <a:pt x="45" y="2"/>
                    <a:pt x="39" y="0"/>
                    <a:pt x="34" y="0"/>
                  </a:cubicBezTo>
                  <a:cubicBezTo>
                    <a:pt x="29" y="0"/>
                    <a:pt x="23" y="2"/>
                    <a:pt x="21" y="6"/>
                  </a:cubicBezTo>
                  <a:cubicBezTo>
                    <a:pt x="19" y="6"/>
                    <a:pt x="17" y="6"/>
                    <a:pt x="16" y="8"/>
                  </a:cubicBezTo>
                  <a:cubicBezTo>
                    <a:pt x="15" y="10"/>
                    <a:pt x="16" y="14"/>
                    <a:pt x="17" y="17"/>
                  </a:cubicBezTo>
                  <a:cubicBezTo>
                    <a:pt x="16" y="18"/>
                    <a:pt x="15" y="20"/>
                    <a:pt x="15" y="21"/>
                  </a:cubicBezTo>
                  <a:cubicBezTo>
                    <a:pt x="15" y="24"/>
                    <a:pt x="16" y="26"/>
                    <a:pt x="18" y="27"/>
                  </a:cubicBezTo>
                  <a:cubicBezTo>
                    <a:pt x="18" y="30"/>
                    <a:pt x="19" y="32"/>
                    <a:pt x="20" y="34"/>
                  </a:cubicBezTo>
                  <a:cubicBezTo>
                    <a:pt x="20" y="34"/>
                    <a:pt x="20" y="34"/>
                    <a:pt x="20" y="34"/>
                  </a:cubicBezTo>
                  <a:cubicBezTo>
                    <a:pt x="20" y="36"/>
                    <a:pt x="21" y="37"/>
                    <a:pt x="22" y="37"/>
                  </a:cubicBezTo>
                  <a:cubicBezTo>
                    <a:pt x="22" y="50"/>
                    <a:pt x="22" y="29"/>
                    <a:pt x="22" y="43"/>
                  </a:cubicBezTo>
                  <a:cubicBezTo>
                    <a:pt x="15" y="46"/>
                    <a:pt x="2" y="51"/>
                    <a:pt x="0" y="55"/>
                  </a:cubicBezTo>
                  <a:cubicBezTo>
                    <a:pt x="0" y="55"/>
                    <a:pt x="0" y="55"/>
                    <a:pt x="0" y="55"/>
                  </a:cubicBezTo>
                  <a:cubicBezTo>
                    <a:pt x="0" y="56"/>
                    <a:pt x="0" y="56"/>
                    <a:pt x="0" y="56"/>
                  </a:cubicBezTo>
                  <a:cubicBezTo>
                    <a:pt x="0" y="74"/>
                    <a:pt x="0" y="74"/>
                    <a:pt x="0" y="74"/>
                  </a:cubicBezTo>
                  <a:cubicBezTo>
                    <a:pt x="0" y="75"/>
                    <a:pt x="1" y="76"/>
                    <a:pt x="2" y="76"/>
                  </a:cubicBezTo>
                  <a:cubicBezTo>
                    <a:pt x="38" y="76"/>
                    <a:pt x="64" y="76"/>
                    <a:pt x="64" y="76"/>
                  </a:cubicBezTo>
                  <a:cubicBezTo>
                    <a:pt x="64" y="74"/>
                    <a:pt x="64" y="74"/>
                    <a:pt x="64" y="74"/>
                  </a:cubicBezTo>
                  <a:cubicBezTo>
                    <a:pt x="64" y="56"/>
                    <a:pt x="64" y="56"/>
                    <a:pt x="64" y="56"/>
                  </a:cubicBezTo>
                  <a:cubicBezTo>
                    <a:pt x="64" y="52"/>
                    <a:pt x="46" y="44"/>
                    <a:pt x="42"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82" name="Group 81"/>
          <p:cNvGrpSpPr/>
          <p:nvPr/>
        </p:nvGrpSpPr>
        <p:grpSpPr>
          <a:xfrm>
            <a:off x="4422570" y="5167965"/>
            <a:ext cx="360363" cy="360363"/>
            <a:chOff x="9166226" y="3952875"/>
            <a:chExt cx="360363" cy="360363"/>
          </a:xfrm>
        </p:grpSpPr>
        <p:sp>
          <p:nvSpPr>
            <p:cNvPr id="83" name="Freeform 24"/>
            <p:cNvSpPr>
              <a:spLocks/>
            </p:cNvSpPr>
            <p:nvPr/>
          </p:nvSpPr>
          <p:spPr bwMode="auto">
            <a:xfrm>
              <a:off x="9166226" y="4071938"/>
              <a:ext cx="360363" cy="241300"/>
            </a:xfrm>
            <a:custGeom>
              <a:avLst/>
              <a:gdLst>
                <a:gd name="T0" fmla="*/ 94 w 96"/>
                <a:gd name="T1" fmla="*/ 60 h 64"/>
                <a:gd name="T2" fmla="*/ 92 w 96"/>
                <a:gd name="T3" fmla="*/ 60 h 64"/>
                <a:gd name="T4" fmla="*/ 92 w 96"/>
                <a:gd name="T5" fmla="*/ 2 h 64"/>
                <a:gd name="T6" fmla="*/ 90 w 96"/>
                <a:gd name="T7" fmla="*/ 0 h 64"/>
                <a:gd name="T8" fmla="*/ 78 w 96"/>
                <a:gd name="T9" fmla="*/ 0 h 64"/>
                <a:gd name="T10" fmla="*/ 76 w 96"/>
                <a:gd name="T11" fmla="*/ 2 h 64"/>
                <a:gd name="T12" fmla="*/ 76 w 96"/>
                <a:gd name="T13" fmla="*/ 60 h 64"/>
                <a:gd name="T14" fmla="*/ 68 w 96"/>
                <a:gd name="T15" fmla="*/ 60 h 64"/>
                <a:gd name="T16" fmla="*/ 68 w 96"/>
                <a:gd name="T17" fmla="*/ 30 h 64"/>
                <a:gd name="T18" fmla="*/ 66 w 96"/>
                <a:gd name="T19" fmla="*/ 28 h 64"/>
                <a:gd name="T20" fmla="*/ 54 w 96"/>
                <a:gd name="T21" fmla="*/ 28 h 64"/>
                <a:gd name="T22" fmla="*/ 52 w 96"/>
                <a:gd name="T23" fmla="*/ 30 h 64"/>
                <a:gd name="T24" fmla="*/ 52 w 96"/>
                <a:gd name="T25" fmla="*/ 60 h 64"/>
                <a:gd name="T26" fmla="*/ 44 w 96"/>
                <a:gd name="T27" fmla="*/ 60 h 64"/>
                <a:gd name="T28" fmla="*/ 44 w 96"/>
                <a:gd name="T29" fmla="*/ 22 h 64"/>
                <a:gd name="T30" fmla="*/ 42 w 96"/>
                <a:gd name="T31" fmla="*/ 20 h 64"/>
                <a:gd name="T32" fmla="*/ 30 w 96"/>
                <a:gd name="T33" fmla="*/ 20 h 64"/>
                <a:gd name="T34" fmla="*/ 28 w 96"/>
                <a:gd name="T35" fmla="*/ 22 h 64"/>
                <a:gd name="T36" fmla="*/ 28 w 96"/>
                <a:gd name="T37" fmla="*/ 60 h 64"/>
                <a:gd name="T38" fmla="*/ 20 w 96"/>
                <a:gd name="T39" fmla="*/ 60 h 64"/>
                <a:gd name="T40" fmla="*/ 20 w 96"/>
                <a:gd name="T41" fmla="*/ 42 h 64"/>
                <a:gd name="T42" fmla="*/ 18 w 96"/>
                <a:gd name="T43" fmla="*/ 40 h 64"/>
                <a:gd name="T44" fmla="*/ 6 w 96"/>
                <a:gd name="T45" fmla="*/ 40 h 64"/>
                <a:gd name="T46" fmla="*/ 4 w 96"/>
                <a:gd name="T47" fmla="*/ 42 h 64"/>
                <a:gd name="T48" fmla="*/ 4 w 96"/>
                <a:gd name="T49" fmla="*/ 60 h 64"/>
                <a:gd name="T50" fmla="*/ 2 w 96"/>
                <a:gd name="T51" fmla="*/ 60 h 64"/>
                <a:gd name="T52" fmla="*/ 0 w 96"/>
                <a:gd name="T53" fmla="*/ 62 h 64"/>
                <a:gd name="T54" fmla="*/ 2 w 96"/>
                <a:gd name="T55" fmla="*/ 64 h 64"/>
                <a:gd name="T56" fmla="*/ 94 w 96"/>
                <a:gd name="T57" fmla="*/ 64 h 64"/>
                <a:gd name="T58" fmla="*/ 96 w 96"/>
                <a:gd name="T59" fmla="*/ 62 h 64"/>
                <a:gd name="T60" fmla="*/ 94 w 96"/>
                <a:gd name="T61"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 h="64">
                  <a:moveTo>
                    <a:pt x="94" y="60"/>
                  </a:moveTo>
                  <a:cubicBezTo>
                    <a:pt x="92" y="60"/>
                    <a:pt x="92" y="60"/>
                    <a:pt x="92" y="60"/>
                  </a:cubicBezTo>
                  <a:cubicBezTo>
                    <a:pt x="92" y="2"/>
                    <a:pt x="92" y="2"/>
                    <a:pt x="92" y="2"/>
                  </a:cubicBezTo>
                  <a:cubicBezTo>
                    <a:pt x="92" y="1"/>
                    <a:pt x="91" y="0"/>
                    <a:pt x="90" y="0"/>
                  </a:cubicBezTo>
                  <a:cubicBezTo>
                    <a:pt x="78" y="0"/>
                    <a:pt x="78" y="0"/>
                    <a:pt x="78" y="0"/>
                  </a:cubicBezTo>
                  <a:cubicBezTo>
                    <a:pt x="77" y="0"/>
                    <a:pt x="76" y="1"/>
                    <a:pt x="76" y="2"/>
                  </a:cubicBezTo>
                  <a:cubicBezTo>
                    <a:pt x="76" y="60"/>
                    <a:pt x="76" y="60"/>
                    <a:pt x="76" y="60"/>
                  </a:cubicBezTo>
                  <a:cubicBezTo>
                    <a:pt x="68" y="60"/>
                    <a:pt x="68" y="60"/>
                    <a:pt x="68" y="60"/>
                  </a:cubicBezTo>
                  <a:cubicBezTo>
                    <a:pt x="68" y="30"/>
                    <a:pt x="68" y="30"/>
                    <a:pt x="68" y="30"/>
                  </a:cubicBezTo>
                  <a:cubicBezTo>
                    <a:pt x="68" y="29"/>
                    <a:pt x="67" y="28"/>
                    <a:pt x="66" y="28"/>
                  </a:cubicBezTo>
                  <a:cubicBezTo>
                    <a:pt x="54" y="28"/>
                    <a:pt x="54" y="28"/>
                    <a:pt x="54" y="28"/>
                  </a:cubicBezTo>
                  <a:cubicBezTo>
                    <a:pt x="53" y="28"/>
                    <a:pt x="52" y="29"/>
                    <a:pt x="52" y="30"/>
                  </a:cubicBezTo>
                  <a:cubicBezTo>
                    <a:pt x="52" y="60"/>
                    <a:pt x="52" y="60"/>
                    <a:pt x="52" y="60"/>
                  </a:cubicBezTo>
                  <a:cubicBezTo>
                    <a:pt x="44" y="60"/>
                    <a:pt x="44" y="60"/>
                    <a:pt x="44" y="60"/>
                  </a:cubicBezTo>
                  <a:cubicBezTo>
                    <a:pt x="44" y="22"/>
                    <a:pt x="44" y="22"/>
                    <a:pt x="44" y="22"/>
                  </a:cubicBezTo>
                  <a:cubicBezTo>
                    <a:pt x="44" y="21"/>
                    <a:pt x="43" y="20"/>
                    <a:pt x="42" y="20"/>
                  </a:cubicBezTo>
                  <a:cubicBezTo>
                    <a:pt x="30" y="20"/>
                    <a:pt x="30" y="20"/>
                    <a:pt x="30" y="20"/>
                  </a:cubicBezTo>
                  <a:cubicBezTo>
                    <a:pt x="29" y="20"/>
                    <a:pt x="28" y="21"/>
                    <a:pt x="28" y="22"/>
                  </a:cubicBezTo>
                  <a:cubicBezTo>
                    <a:pt x="28" y="60"/>
                    <a:pt x="28" y="60"/>
                    <a:pt x="28" y="60"/>
                  </a:cubicBezTo>
                  <a:cubicBezTo>
                    <a:pt x="20" y="60"/>
                    <a:pt x="20" y="60"/>
                    <a:pt x="20" y="60"/>
                  </a:cubicBezTo>
                  <a:cubicBezTo>
                    <a:pt x="20" y="42"/>
                    <a:pt x="20" y="42"/>
                    <a:pt x="20" y="42"/>
                  </a:cubicBezTo>
                  <a:cubicBezTo>
                    <a:pt x="20" y="41"/>
                    <a:pt x="19" y="40"/>
                    <a:pt x="18" y="40"/>
                  </a:cubicBezTo>
                  <a:cubicBezTo>
                    <a:pt x="6" y="40"/>
                    <a:pt x="6" y="40"/>
                    <a:pt x="6" y="40"/>
                  </a:cubicBezTo>
                  <a:cubicBezTo>
                    <a:pt x="5" y="40"/>
                    <a:pt x="4" y="41"/>
                    <a:pt x="4" y="42"/>
                  </a:cubicBezTo>
                  <a:cubicBezTo>
                    <a:pt x="4" y="60"/>
                    <a:pt x="4" y="60"/>
                    <a:pt x="4" y="60"/>
                  </a:cubicBezTo>
                  <a:cubicBezTo>
                    <a:pt x="2" y="60"/>
                    <a:pt x="2" y="60"/>
                    <a:pt x="2" y="60"/>
                  </a:cubicBezTo>
                  <a:cubicBezTo>
                    <a:pt x="1" y="60"/>
                    <a:pt x="0" y="61"/>
                    <a:pt x="0" y="62"/>
                  </a:cubicBezTo>
                  <a:cubicBezTo>
                    <a:pt x="0" y="63"/>
                    <a:pt x="1" y="64"/>
                    <a:pt x="2" y="64"/>
                  </a:cubicBezTo>
                  <a:cubicBezTo>
                    <a:pt x="94" y="64"/>
                    <a:pt x="94" y="64"/>
                    <a:pt x="94" y="64"/>
                  </a:cubicBezTo>
                  <a:cubicBezTo>
                    <a:pt x="95" y="64"/>
                    <a:pt x="96" y="63"/>
                    <a:pt x="96" y="62"/>
                  </a:cubicBezTo>
                  <a:cubicBezTo>
                    <a:pt x="96" y="61"/>
                    <a:pt x="95" y="60"/>
                    <a:pt x="94" y="60"/>
                  </a:cubicBezTo>
                  <a:close/>
                </a:path>
              </a:pathLst>
            </a:custGeom>
            <a:solidFill>
              <a:schemeClr val="bg1">
                <a:alpha val="29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4" name="Freeform 25"/>
            <p:cNvSpPr>
              <a:spLocks/>
            </p:cNvSpPr>
            <p:nvPr/>
          </p:nvSpPr>
          <p:spPr bwMode="auto">
            <a:xfrm>
              <a:off x="9188451" y="3952875"/>
              <a:ext cx="315913" cy="195263"/>
            </a:xfrm>
            <a:custGeom>
              <a:avLst/>
              <a:gdLst>
                <a:gd name="T0" fmla="*/ 6 w 84"/>
                <a:gd name="T1" fmla="*/ 52 h 52"/>
                <a:gd name="T2" fmla="*/ 12 w 84"/>
                <a:gd name="T3" fmla="*/ 46 h 52"/>
                <a:gd name="T4" fmla="*/ 12 w 84"/>
                <a:gd name="T5" fmla="*/ 44 h 52"/>
                <a:gd name="T6" fmla="*/ 27 w 84"/>
                <a:gd name="T7" fmla="*/ 31 h 52"/>
                <a:gd name="T8" fmla="*/ 30 w 84"/>
                <a:gd name="T9" fmla="*/ 32 h 52"/>
                <a:gd name="T10" fmla="*/ 35 w 84"/>
                <a:gd name="T11" fmla="*/ 30 h 52"/>
                <a:gd name="T12" fmla="*/ 48 w 84"/>
                <a:gd name="T13" fmla="*/ 34 h 52"/>
                <a:gd name="T14" fmla="*/ 54 w 84"/>
                <a:gd name="T15" fmla="*/ 40 h 52"/>
                <a:gd name="T16" fmla="*/ 60 w 84"/>
                <a:gd name="T17" fmla="*/ 34 h 52"/>
                <a:gd name="T18" fmla="*/ 59 w 84"/>
                <a:gd name="T19" fmla="*/ 31 h 52"/>
                <a:gd name="T20" fmla="*/ 76 w 84"/>
                <a:gd name="T21" fmla="*/ 12 h 52"/>
                <a:gd name="T22" fmla="*/ 78 w 84"/>
                <a:gd name="T23" fmla="*/ 12 h 52"/>
                <a:gd name="T24" fmla="*/ 84 w 84"/>
                <a:gd name="T25" fmla="*/ 6 h 52"/>
                <a:gd name="T26" fmla="*/ 78 w 84"/>
                <a:gd name="T27" fmla="*/ 0 h 52"/>
                <a:gd name="T28" fmla="*/ 72 w 84"/>
                <a:gd name="T29" fmla="*/ 6 h 52"/>
                <a:gd name="T30" fmla="*/ 73 w 84"/>
                <a:gd name="T31" fmla="*/ 9 h 52"/>
                <a:gd name="T32" fmla="*/ 56 w 84"/>
                <a:gd name="T33" fmla="*/ 28 h 52"/>
                <a:gd name="T34" fmla="*/ 54 w 84"/>
                <a:gd name="T35" fmla="*/ 28 h 52"/>
                <a:gd name="T36" fmla="*/ 49 w 84"/>
                <a:gd name="T37" fmla="*/ 30 h 52"/>
                <a:gd name="T38" fmla="*/ 36 w 84"/>
                <a:gd name="T39" fmla="*/ 26 h 52"/>
                <a:gd name="T40" fmla="*/ 30 w 84"/>
                <a:gd name="T41" fmla="*/ 20 h 52"/>
                <a:gd name="T42" fmla="*/ 24 w 84"/>
                <a:gd name="T43" fmla="*/ 26 h 52"/>
                <a:gd name="T44" fmla="*/ 24 w 84"/>
                <a:gd name="T45" fmla="*/ 28 h 52"/>
                <a:gd name="T46" fmla="*/ 9 w 84"/>
                <a:gd name="T47" fmla="*/ 41 h 52"/>
                <a:gd name="T48" fmla="*/ 6 w 84"/>
                <a:gd name="T49" fmla="*/ 40 h 52"/>
                <a:gd name="T50" fmla="*/ 0 w 84"/>
                <a:gd name="T51" fmla="*/ 46 h 52"/>
                <a:gd name="T52" fmla="*/ 6 w 84"/>
                <a:gd name="T5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52">
                  <a:moveTo>
                    <a:pt x="6" y="52"/>
                  </a:moveTo>
                  <a:cubicBezTo>
                    <a:pt x="9" y="52"/>
                    <a:pt x="12" y="49"/>
                    <a:pt x="12" y="46"/>
                  </a:cubicBezTo>
                  <a:cubicBezTo>
                    <a:pt x="12" y="45"/>
                    <a:pt x="12" y="45"/>
                    <a:pt x="12" y="44"/>
                  </a:cubicBezTo>
                  <a:cubicBezTo>
                    <a:pt x="27" y="31"/>
                    <a:pt x="27" y="31"/>
                    <a:pt x="27" y="31"/>
                  </a:cubicBezTo>
                  <a:cubicBezTo>
                    <a:pt x="28" y="32"/>
                    <a:pt x="29" y="32"/>
                    <a:pt x="30" y="32"/>
                  </a:cubicBezTo>
                  <a:cubicBezTo>
                    <a:pt x="32" y="32"/>
                    <a:pt x="34" y="31"/>
                    <a:pt x="35" y="30"/>
                  </a:cubicBezTo>
                  <a:cubicBezTo>
                    <a:pt x="48" y="34"/>
                    <a:pt x="48" y="34"/>
                    <a:pt x="48" y="34"/>
                  </a:cubicBezTo>
                  <a:cubicBezTo>
                    <a:pt x="48" y="37"/>
                    <a:pt x="51" y="40"/>
                    <a:pt x="54" y="40"/>
                  </a:cubicBezTo>
                  <a:cubicBezTo>
                    <a:pt x="57" y="40"/>
                    <a:pt x="60" y="37"/>
                    <a:pt x="60" y="34"/>
                  </a:cubicBezTo>
                  <a:cubicBezTo>
                    <a:pt x="60" y="33"/>
                    <a:pt x="60" y="32"/>
                    <a:pt x="59" y="31"/>
                  </a:cubicBezTo>
                  <a:cubicBezTo>
                    <a:pt x="76" y="12"/>
                    <a:pt x="76" y="12"/>
                    <a:pt x="76" y="12"/>
                  </a:cubicBezTo>
                  <a:cubicBezTo>
                    <a:pt x="77" y="12"/>
                    <a:pt x="77" y="12"/>
                    <a:pt x="78" y="12"/>
                  </a:cubicBezTo>
                  <a:cubicBezTo>
                    <a:pt x="81" y="12"/>
                    <a:pt x="84" y="9"/>
                    <a:pt x="84" y="6"/>
                  </a:cubicBezTo>
                  <a:cubicBezTo>
                    <a:pt x="84" y="3"/>
                    <a:pt x="81" y="0"/>
                    <a:pt x="78" y="0"/>
                  </a:cubicBezTo>
                  <a:cubicBezTo>
                    <a:pt x="75" y="0"/>
                    <a:pt x="72" y="3"/>
                    <a:pt x="72" y="6"/>
                  </a:cubicBezTo>
                  <a:cubicBezTo>
                    <a:pt x="72" y="7"/>
                    <a:pt x="72" y="8"/>
                    <a:pt x="73" y="9"/>
                  </a:cubicBezTo>
                  <a:cubicBezTo>
                    <a:pt x="56" y="28"/>
                    <a:pt x="56" y="28"/>
                    <a:pt x="56" y="28"/>
                  </a:cubicBezTo>
                  <a:cubicBezTo>
                    <a:pt x="55" y="28"/>
                    <a:pt x="55" y="28"/>
                    <a:pt x="54" y="28"/>
                  </a:cubicBezTo>
                  <a:cubicBezTo>
                    <a:pt x="52" y="28"/>
                    <a:pt x="50" y="29"/>
                    <a:pt x="49" y="30"/>
                  </a:cubicBezTo>
                  <a:cubicBezTo>
                    <a:pt x="36" y="26"/>
                    <a:pt x="36" y="26"/>
                    <a:pt x="36" y="26"/>
                  </a:cubicBezTo>
                  <a:cubicBezTo>
                    <a:pt x="36" y="23"/>
                    <a:pt x="33" y="20"/>
                    <a:pt x="30" y="20"/>
                  </a:cubicBezTo>
                  <a:cubicBezTo>
                    <a:pt x="27" y="20"/>
                    <a:pt x="24" y="23"/>
                    <a:pt x="24" y="26"/>
                  </a:cubicBezTo>
                  <a:cubicBezTo>
                    <a:pt x="24" y="27"/>
                    <a:pt x="24" y="27"/>
                    <a:pt x="24" y="28"/>
                  </a:cubicBezTo>
                  <a:cubicBezTo>
                    <a:pt x="9" y="41"/>
                    <a:pt x="9" y="41"/>
                    <a:pt x="9" y="41"/>
                  </a:cubicBezTo>
                  <a:cubicBezTo>
                    <a:pt x="8" y="40"/>
                    <a:pt x="7" y="40"/>
                    <a:pt x="6" y="40"/>
                  </a:cubicBezTo>
                  <a:cubicBezTo>
                    <a:pt x="3" y="40"/>
                    <a:pt x="0" y="43"/>
                    <a:pt x="0" y="46"/>
                  </a:cubicBezTo>
                  <a:cubicBezTo>
                    <a:pt x="0" y="49"/>
                    <a:pt x="3" y="52"/>
                    <a:pt x="6" y="52"/>
                  </a:cubicBezTo>
                  <a:close/>
                </a:path>
              </a:pathLst>
            </a:custGeom>
            <a:solidFill>
              <a:schemeClr val="bg1">
                <a:alpha val="29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85" name="Freeform 84"/>
          <p:cNvSpPr>
            <a:spLocks noEditPoints="1"/>
          </p:cNvSpPr>
          <p:nvPr/>
        </p:nvSpPr>
        <p:spPr bwMode="auto">
          <a:xfrm>
            <a:off x="8121319" y="5165584"/>
            <a:ext cx="363538" cy="365125"/>
          </a:xfrm>
          <a:custGeom>
            <a:avLst/>
            <a:gdLst>
              <a:gd name="T0" fmla="*/ 83 w 97"/>
              <a:gd name="T1" fmla="*/ 41 h 97"/>
              <a:gd name="T2" fmla="*/ 79 w 97"/>
              <a:gd name="T3" fmla="*/ 31 h 97"/>
              <a:gd name="T4" fmla="*/ 94 w 97"/>
              <a:gd name="T5" fmla="*/ 2 h 97"/>
              <a:gd name="T6" fmla="*/ 71 w 97"/>
              <a:gd name="T7" fmla="*/ 21 h 97"/>
              <a:gd name="T8" fmla="*/ 56 w 97"/>
              <a:gd name="T9" fmla="*/ 14 h 97"/>
              <a:gd name="T10" fmla="*/ 54 w 97"/>
              <a:gd name="T11" fmla="*/ 1 h 97"/>
              <a:gd name="T12" fmla="*/ 40 w 97"/>
              <a:gd name="T13" fmla="*/ 3 h 97"/>
              <a:gd name="T14" fmla="*/ 31 w 97"/>
              <a:gd name="T15" fmla="*/ 18 h 97"/>
              <a:gd name="T16" fmla="*/ 20 w 97"/>
              <a:gd name="T17" fmla="*/ 9 h 97"/>
              <a:gd name="T18" fmla="*/ 8 w 97"/>
              <a:gd name="T19" fmla="*/ 22 h 97"/>
              <a:gd name="T20" fmla="*/ 17 w 97"/>
              <a:gd name="T21" fmla="*/ 32 h 97"/>
              <a:gd name="T22" fmla="*/ 2 w 97"/>
              <a:gd name="T23" fmla="*/ 41 h 97"/>
              <a:gd name="T24" fmla="*/ 0 w 97"/>
              <a:gd name="T25" fmla="*/ 55 h 97"/>
              <a:gd name="T26" fmla="*/ 13 w 97"/>
              <a:gd name="T27" fmla="*/ 57 h 97"/>
              <a:gd name="T28" fmla="*/ 8 w 97"/>
              <a:gd name="T29" fmla="*/ 74 h 97"/>
              <a:gd name="T30" fmla="*/ 8 w 97"/>
              <a:gd name="T31" fmla="*/ 77 h 97"/>
              <a:gd name="T32" fmla="*/ 23 w 97"/>
              <a:gd name="T33" fmla="*/ 89 h 97"/>
              <a:gd name="T34" fmla="*/ 40 w 97"/>
              <a:gd name="T35" fmla="*/ 84 h 97"/>
              <a:gd name="T36" fmla="*/ 42 w 97"/>
              <a:gd name="T37" fmla="*/ 97 h 97"/>
              <a:gd name="T38" fmla="*/ 56 w 97"/>
              <a:gd name="T39" fmla="*/ 95 h 97"/>
              <a:gd name="T40" fmla="*/ 65 w 97"/>
              <a:gd name="T41" fmla="*/ 80 h 97"/>
              <a:gd name="T42" fmla="*/ 76 w 97"/>
              <a:gd name="T43" fmla="*/ 89 h 97"/>
              <a:gd name="T44" fmla="*/ 88 w 97"/>
              <a:gd name="T45" fmla="*/ 74 h 97"/>
              <a:gd name="T46" fmla="*/ 83 w 97"/>
              <a:gd name="T47" fmla="*/ 57 h 97"/>
              <a:gd name="T48" fmla="*/ 96 w 97"/>
              <a:gd name="T49" fmla="*/ 55 h 97"/>
              <a:gd name="T50" fmla="*/ 94 w 97"/>
              <a:gd name="T51" fmla="*/ 41 h 97"/>
              <a:gd name="T52" fmla="*/ 49 w 97"/>
              <a:gd name="T53" fmla="*/ 60 h 97"/>
              <a:gd name="T54" fmla="*/ 48 w 97"/>
              <a:gd name="T55" fmla="*/ 60 h 97"/>
              <a:gd name="T56" fmla="*/ 30 w 97"/>
              <a:gd name="T57" fmla="*/ 39 h 97"/>
              <a:gd name="T58" fmla="*/ 49 w 97"/>
              <a:gd name="T59" fmla="*/ 56 h 97"/>
              <a:gd name="T60" fmla="*/ 91 w 97"/>
              <a:gd name="T61" fmla="*/ 5 h 97"/>
              <a:gd name="T62" fmla="*/ 51 w 97"/>
              <a:gd name="T63" fmla="*/ 6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7" h="97">
                <a:moveTo>
                  <a:pt x="94" y="41"/>
                </a:moveTo>
                <a:cubicBezTo>
                  <a:pt x="83" y="41"/>
                  <a:pt x="83" y="41"/>
                  <a:pt x="83" y="41"/>
                </a:cubicBezTo>
                <a:cubicBezTo>
                  <a:pt x="82" y="39"/>
                  <a:pt x="82" y="37"/>
                  <a:pt x="81" y="35"/>
                </a:cubicBezTo>
                <a:cubicBezTo>
                  <a:pt x="80" y="34"/>
                  <a:pt x="79" y="32"/>
                  <a:pt x="79" y="31"/>
                </a:cubicBezTo>
                <a:cubicBezTo>
                  <a:pt x="95" y="11"/>
                  <a:pt x="95" y="11"/>
                  <a:pt x="95" y="11"/>
                </a:cubicBezTo>
                <a:cubicBezTo>
                  <a:pt x="97" y="8"/>
                  <a:pt x="96" y="4"/>
                  <a:pt x="94" y="2"/>
                </a:cubicBezTo>
                <a:cubicBezTo>
                  <a:pt x="91" y="0"/>
                  <a:pt x="87" y="1"/>
                  <a:pt x="85" y="3"/>
                </a:cubicBezTo>
                <a:cubicBezTo>
                  <a:pt x="71" y="21"/>
                  <a:pt x="71" y="21"/>
                  <a:pt x="71" y="21"/>
                </a:cubicBezTo>
                <a:cubicBezTo>
                  <a:pt x="70" y="20"/>
                  <a:pt x="68" y="19"/>
                  <a:pt x="67" y="18"/>
                </a:cubicBezTo>
                <a:cubicBezTo>
                  <a:pt x="64" y="17"/>
                  <a:pt x="60" y="15"/>
                  <a:pt x="56" y="14"/>
                </a:cubicBezTo>
                <a:cubicBezTo>
                  <a:pt x="56" y="3"/>
                  <a:pt x="56" y="3"/>
                  <a:pt x="56" y="3"/>
                </a:cubicBezTo>
                <a:cubicBezTo>
                  <a:pt x="56" y="2"/>
                  <a:pt x="55" y="1"/>
                  <a:pt x="54" y="1"/>
                </a:cubicBezTo>
                <a:cubicBezTo>
                  <a:pt x="42" y="1"/>
                  <a:pt x="42" y="1"/>
                  <a:pt x="42" y="1"/>
                </a:cubicBezTo>
                <a:cubicBezTo>
                  <a:pt x="41" y="1"/>
                  <a:pt x="40" y="2"/>
                  <a:pt x="40" y="3"/>
                </a:cubicBezTo>
                <a:cubicBezTo>
                  <a:pt x="40" y="14"/>
                  <a:pt x="40" y="14"/>
                  <a:pt x="40" y="14"/>
                </a:cubicBezTo>
                <a:cubicBezTo>
                  <a:pt x="37" y="15"/>
                  <a:pt x="33" y="16"/>
                  <a:pt x="31" y="18"/>
                </a:cubicBezTo>
                <a:cubicBezTo>
                  <a:pt x="23" y="9"/>
                  <a:pt x="23" y="9"/>
                  <a:pt x="23" y="9"/>
                </a:cubicBezTo>
                <a:cubicBezTo>
                  <a:pt x="22" y="9"/>
                  <a:pt x="20" y="9"/>
                  <a:pt x="20" y="9"/>
                </a:cubicBezTo>
                <a:cubicBezTo>
                  <a:pt x="8" y="21"/>
                  <a:pt x="8" y="21"/>
                  <a:pt x="8" y="21"/>
                </a:cubicBezTo>
                <a:cubicBezTo>
                  <a:pt x="8" y="21"/>
                  <a:pt x="8" y="22"/>
                  <a:pt x="8" y="22"/>
                </a:cubicBezTo>
                <a:cubicBezTo>
                  <a:pt x="8" y="23"/>
                  <a:pt x="8" y="23"/>
                  <a:pt x="8" y="24"/>
                </a:cubicBezTo>
                <a:cubicBezTo>
                  <a:pt x="17" y="32"/>
                  <a:pt x="17" y="32"/>
                  <a:pt x="17" y="32"/>
                </a:cubicBezTo>
                <a:cubicBezTo>
                  <a:pt x="15" y="34"/>
                  <a:pt x="14" y="38"/>
                  <a:pt x="13" y="41"/>
                </a:cubicBezTo>
                <a:cubicBezTo>
                  <a:pt x="2" y="41"/>
                  <a:pt x="2" y="41"/>
                  <a:pt x="2" y="41"/>
                </a:cubicBezTo>
                <a:cubicBezTo>
                  <a:pt x="1" y="41"/>
                  <a:pt x="0" y="42"/>
                  <a:pt x="0" y="43"/>
                </a:cubicBezTo>
                <a:cubicBezTo>
                  <a:pt x="0" y="55"/>
                  <a:pt x="0" y="55"/>
                  <a:pt x="0" y="55"/>
                </a:cubicBezTo>
                <a:cubicBezTo>
                  <a:pt x="0" y="56"/>
                  <a:pt x="1" y="57"/>
                  <a:pt x="2" y="57"/>
                </a:cubicBezTo>
                <a:cubicBezTo>
                  <a:pt x="13" y="57"/>
                  <a:pt x="13" y="57"/>
                  <a:pt x="13" y="57"/>
                </a:cubicBezTo>
                <a:cubicBezTo>
                  <a:pt x="14" y="60"/>
                  <a:pt x="15" y="64"/>
                  <a:pt x="17" y="66"/>
                </a:cubicBezTo>
                <a:cubicBezTo>
                  <a:pt x="8" y="74"/>
                  <a:pt x="8" y="74"/>
                  <a:pt x="8" y="74"/>
                </a:cubicBezTo>
                <a:cubicBezTo>
                  <a:pt x="8" y="75"/>
                  <a:pt x="8" y="75"/>
                  <a:pt x="8" y="76"/>
                </a:cubicBezTo>
                <a:cubicBezTo>
                  <a:pt x="8" y="76"/>
                  <a:pt x="8" y="77"/>
                  <a:pt x="8" y="77"/>
                </a:cubicBezTo>
                <a:cubicBezTo>
                  <a:pt x="20" y="89"/>
                  <a:pt x="20" y="89"/>
                  <a:pt x="20" y="89"/>
                </a:cubicBezTo>
                <a:cubicBezTo>
                  <a:pt x="20" y="89"/>
                  <a:pt x="22" y="89"/>
                  <a:pt x="23" y="89"/>
                </a:cubicBezTo>
                <a:cubicBezTo>
                  <a:pt x="31" y="80"/>
                  <a:pt x="31" y="80"/>
                  <a:pt x="31" y="80"/>
                </a:cubicBezTo>
                <a:cubicBezTo>
                  <a:pt x="33" y="82"/>
                  <a:pt x="37" y="83"/>
                  <a:pt x="40" y="84"/>
                </a:cubicBezTo>
                <a:cubicBezTo>
                  <a:pt x="40" y="95"/>
                  <a:pt x="40" y="95"/>
                  <a:pt x="40" y="95"/>
                </a:cubicBezTo>
                <a:cubicBezTo>
                  <a:pt x="40" y="96"/>
                  <a:pt x="41" y="97"/>
                  <a:pt x="42" y="97"/>
                </a:cubicBezTo>
                <a:cubicBezTo>
                  <a:pt x="54" y="97"/>
                  <a:pt x="54" y="97"/>
                  <a:pt x="54" y="97"/>
                </a:cubicBezTo>
                <a:cubicBezTo>
                  <a:pt x="55" y="97"/>
                  <a:pt x="56" y="96"/>
                  <a:pt x="56" y="95"/>
                </a:cubicBezTo>
                <a:cubicBezTo>
                  <a:pt x="56" y="84"/>
                  <a:pt x="56" y="84"/>
                  <a:pt x="56" y="84"/>
                </a:cubicBezTo>
                <a:cubicBezTo>
                  <a:pt x="59" y="83"/>
                  <a:pt x="63" y="82"/>
                  <a:pt x="65" y="80"/>
                </a:cubicBezTo>
                <a:cubicBezTo>
                  <a:pt x="73" y="89"/>
                  <a:pt x="73" y="89"/>
                  <a:pt x="73" y="89"/>
                </a:cubicBezTo>
                <a:cubicBezTo>
                  <a:pt x="74" y="89"/>
                  <a:pt x="76" y="89"/>
                  <a:pt x="76" y="89"/>
                </a:cubicBezTo>
                <a:cubicBezTo>
                  <a:pt x="88" y="77"/>
                  <a:pt x="88" y="77"/>
                  <a:pt x="88" y="77"/>
                </a:cubicBezTo>
                <a:cubicBezTo>
                  <a:pt x="88" y="77"/>
                  <a:pt x="88" y="75"/>
                  <a:pt x="88" y="74"/>
                </a:cubicBezTo>
                <a:cubicBezTo>
                  <a:pt x="79" y="66"/>
                  <a:pt x="79" y="66"/>
                  <a:pt x="79" y="66"/>
                </a:cubicBezTo>
                <a:cubicBezTo>
                  <a:pt x="81" y="64"/>
                  <a:pt x="82" y="60"/>
                  <a:pt x="83" y="57"/>
                </a:cubicBezTo>
                <a:cubicBezTo>
                  <a:pt x="94" y="57"/>
                  <a:pt x="94" y="57"/>
                  <a:pt x="94" y="57"/>
                </a:cubicBezTo>
                <a:cubicBezTo>
                  <a:pt x="95" y="57"/>
                  <a:pt x="96" y="56"/>
                  <a:pt x="96" y="55"/>
                </a:cubicBezTo>
                <a:cubicBezTo>
                  <a:pt x="96" y="43"/>
                  <a:pt x="96" y="43"/>
                  <a:pt x="96" y="43"/>
                </a:cubicBezTo>
                <a:cubicBezTo>
                  <a:pt x="96" y="42"/>
                  <a:pt x="95" y="41"/>
                  <a:pt x="94" y="41"/>
                </a:cubicBezTo>
                <a:close/>
                <a:moveTo>
                  <a:pt x="51" y="60"/>
                </a:moveTo>
                <a:cubicBezTo>
                  <a:pt x="50" y="60"/>
                  <a:pt x="50" y="60"/>
                  <a:pt x="49" y="60"/>
                </a:cubicBezTo>
                <a:cubicBezTo>
                  <a:pt x="49" y="61"/>
                  <a:pt x="49" y="61"/>
                  <a:pt x="49" y="61"/>
                </a:cubicBezTo>
                <a:cubicBezTo>
                  <a:pt x="49" y="61"/>
                  <a:pt x="48" y="60"/>
                  <a:pt x="48" y="60"/>
                </a:cubicBezTo>
                <a:cubicBezTo>
                  <a:pt x="30" y="42"/>
                  <a:pt x="30" y="42"/>
                  <a:pt x="30" y="42"/>
                </a:cubicBezTo>
                <a:cubicBezTo>
                  <a:pt x="29" y="41"/>
                  <a:pt x="29" y="40"/>
                  <a:pt x="30" y="39"/>
                </a:cubicBezTo>
                <a:cubicBezTo>
                  <a:pt x="31" y="38"/>
                  <a:pt x="32" y="38"/>
                  <a:pt x="33" y="39"/>
                </a:cubicBezTo>
                <a:cubicBezTo>
                  <a:pt x="49" y="56"/>
                  <a:pt x="49" y="56"/>
                  <a:pt x="49" y="56"/>
                </a:cubicBezTo>
                <a:cubicBezTo>
                  <a:pt x="88" y="6"/>
                  <a:pt x="88" y="6"/>
                  <a:pt x="88" y="6"/>
                </a:cubicBezTo>
                <a:cubicBezTo>
                  <a:pt x="89" y="5"/>
                  <a:pt x="90" y="5"/>
                  <a:pt x="91" y="5"/>
                </a:cubicBezTo>
                <a:cubicBezTo>
                  <a:pt x="92" y="6"/>
                  <a:pt x="92" y="7"/>
                  <a:pt x="92" y="8"/>
                </a:cubicBezTo>
                <a:lnTo>
                  <a:pt x="51" y="60"/>
                </a:lnTo>
                <a:close/>
              </a:path>
            </a:pathLst>
          </a:custGeom>
          <a:solidFill>
            <a:schemeClr val="bg1">
              <a:alpha val="29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Slide Number Placeholder 17"/>
          <p:cNvSpPr>
            <a:spLocks noGrp="1"/>
          </p:cNvSpPr>
          <p:nvPr>
            <p:ph type="sldNum" sz="quarter" idx="12"/>
          </p:nvPr>
        </p:nvSpPr>
        <p:spPr/>
        <p:txBody>
          <a:bodyPr/>
          <a:lstStyle/>
          <a:p>
            <a:fld id="{69C7E7DE-30F0-4397-9796-DF6D2B684495}" type="slidenum">
              <a:rPr lang="en-US" smtClean="0"/>
              <a:pPr/>
              <a:t>12</a:t>
            </a:fld>
            <a:endParaRPr lang="en-US" dirty="0"/>
          </a:p>
        </p:txBody>
      </p:sp>
      <p:sp>
        <p:nvSpPr>
          <p:cNvPr id="44" name="Rectangle 43">
            <a:extLst>
              <a:ext uri="{FF2B5EF4-FFF2-40B4-BE49-F238E27FC236}">
                <a16:creationId xmlns:a16="http://schemas.microsoft.com/office/drawing/2014/main" id="{ACE8E913-0B51-4F11-93DD-6B320FC0480D}"/>
              </a:ext>
            </a:extLst>
          </p:cNvPr>
          <p:cNvSpPr/>
          <p:nvPr/>
        </p:nvSpPr>
        <p:spPr>
          <a:xfrm rot="10800000" flipV="1">
            <a:off x="4323734" y="864707"/>
            <a:ext cx="6872581" cy="54548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Century Gothic" panose="020B0502020202020204" pitchFamily="34" charset="0"/>
              </a:rPr>
              <a:t>The argument for excluding dual citizens from holding certain public offices is often centered on three grounds</a:t>
            </a:r>
          </a:p>
          <a:p>
            <a:endParaRPr lang="en-US" sz="2000" dirty="0">
              <a:solidFill>
                <a:schemeClr val="tx1"/>
              </a:solidFill>
              <a:latin typeface="Century Gothic" panose="020B0502020202020204" pitchFamily="34" charset="0"/>
            </a:endParaRPr>
          </a:p>
          <a:p>
            <a:endParaRPr lang="en-US" sz="2000" dirty="0">
              <a:solidFill>
                <a:schemeClr val="tx1"/>
              </a:solidFill>
              <a:latin typeface="Century Gothic" panose="020B0502020202020204" pitchFamily="34" charset="0"/>
            </a:endParaRPr>
          </a:p>
          <a:p>
            <a:endParaRPr lang="en-US" sz="2000" dirty="0">
              <a:solidFill>
                <a:schemeClr val="tx1"/>
              </a:solidFill>
              <a:latin typeface="Century Gothic" panose="020B0502020202020204" pitchFamily="34" charset="0"/>
            </a:endParaRPr>
          </a:p>
          <a:p>
            <a:endParaRPr lang="en-US" sz="2000" dirty="0">
              <a:solidFill>
                <a:schemeClr val="tx1"/>
              </a:solidFill>
              <a:latin typeface="Century Gothic" panose="020B0502020202020204" pitchFamily="34" charset="0"/>
            </a:endParaRPr>
          </a:p>
          <a:p>
            <a:endParaRPr lang="en-US" sz="2000" dirty="0">
              <a:solidFill>
                <a:schemeClr val="tx1"/>
              </a:solidFill>
              <a:latin typeface="Century Gothic" panose="020B0502020202020204" pitchFamily="34" charset="0"/>
            </a:endParaRPr>
          </a:p>
          <a:p>
            <a:endParaRPr lang="en-US" sz="2000" dirty="0">
              <a:solidFill>
                <a:schemeClr val="tx1"/>
              </a:solidFill>
              <a:latin typeface="Century Gothic" panose="020B0502020202020204" pitchFamily="34" charset="0"/>
            </a:endParaRPr>
          </a:p>
          <a:p>
            <a:endParaRPr lang="en-US" sz="2000" dirty="0">
              <a:solidFill>
                <a:schemeClr val="tx1"/>
              </a:solidFill>
              <a:latin typeface="Century Gothic" panose="020B0502020202020204" pitchFamily="34" charset="0"/>
            </a:endParaRPr>
          </a:p>
          <a:p>
            <a:endParaRPr lang="en-US" sz="2000" dirty="0">
              <a:solidFill>
                <a:schemeClr val="tx1"/>
              </a:solidFill>
              <a:latin typeface="Century Gothic" panose="020B0502020202020204" pitchFamily="34" charset="0"/>
            </a:endParaRPr>
          </a:p>
          <a:p>
            <a:endParaRPr lang="en-US" sz="2000" dirty="0">
              <a:solidFill>
                <a:schemeClr val="tx1"/>
              </a:solidFill>
              <a:latin typeface="Century Gothic" panose="020B0502020202020204" pitchFamily="34" charset="0"/>
            </a:endParaRPr>
          </a:p>
          <a:p>
            <a:endParaRPr lang="en-US" sz="2000" dirty="0">
              <a:solidFill>
                <a:schemeClr val="tx1"/>
              </a:solidFill>
              <a:latin typeface="Century Gothic" panose="020B0502020202020204" pitchFamily="34" charset="0"/>
            </a:endParaRPr>
          </a:p>
          <a:p>
            <a:endParaRPr lang="en-US" sz="2000" dirty="0">
              <a:solidFill>
                <a:schemeClr val="tx1"/>
              </a:solidFill>
              <a:latin typeface="Century Gothic" panose="020B0502020202020204" pitchFamily="34" charset="0"/>
            </a:endParaRPr>
          </a:p>
          <a:p>
            <a:endParaRPr lang="en-US" sz="2000" dirty="0">
              <a:solidFill>
                <a:schemeClr val="tx1"/>
              </a:solidFill>
              <a:latin typeface="Century Gothic" panose="020B0502020202020204" pitchFamily="34" charset="0"/>
            </a:endParaRPr>
          </a:p>
          <a:p>
            <a:endParaRPr lang="en-US" sz="2000" dirty="0">
              <a:solidFill>
                <a:schemeClr val="tx1"/>
              </a:solidFill>
              <a:latin typeface="Century Gothic" panose="020B0502020202020204" pitchFamily="34" charset="0"/>
            </a:endParaRPr>
          </a:p>
        </p:txBody>
      </p:sp>
      <p:sp>
        <p:nvSpPr>
          <p:cNvPr id="46" name="TextBox 45"/>
          <p:cNvSpPr txBox="1"/>
          <p:nvPr/>
        </p:nvSpPr>
        <p:spPr>
          <a:xfrm>
            <a:off x="5012293" y="3954903"/>
            <a:ext cx="2440278" cy="307777"/>
          </a:xfrm>
          <a:prstGeom prst="rect">
            <a:avLst/>
          </a:prstGeom>
          <a:noFill/>
        </p:spPr>
        <p:txBody>
          <a:bodyPr wrap="square" lIns="0" tIns="0" rIns="0" bIns="0" rtlCol="0" anchor="ctr">
            <a:spAutoFit/>
          </a:bodyPr>
          <a:lstStyle/>
          <a:p>
            <a:r>
              <a:rPr lang="en-US" sz="2000" dirty="0">
                <a:latin typeface="Century Gothic" panose="020B0502020202020204" pitchFamily="34" charset="0"/>
              </a:rPr>
              <a:t>State Security</a:t>
            </a:r>
          </a:p>
        </p:txBody>
      </p:sp>
      <p:sp>
        <p:nvSpPr>
          <p:cNvPr id="48" name="TextBox 47"/>
          <p:cNvSpPr txBox="1"/>
          <p:nvPr/>
        </p:nvSpPr>
        <p:spPr>
          <a:xfrm>
            <a:off x="5004222" y="4950418"/>
            <a:ext cx="2440278" cy="307777"/>
          </a:xfrm>
          <a:prstGeom prst="rect">
            <a:avLst/>
          </a:prstGeom>
          <a:noFill/>
        </p:spPr>
        <p:txBody>
          <a:bodyPr wrap="square" lIns="0" tIns="0" rIns="0" bIns="0" rtlCol="0" anchor="ctr">
            <a:spAutoFit/>
          </a:bodyPr>
          <a:lstStyle/>
          <a:p>
            <a:r>
              <a:rPr lang="en-US" sz="2000" dirty="0">
                <a:latin typeface="Century Gothic" panose="020B0502020202020204" pitchFamily="34" charset="0"/>
              </a:rPr>
              <a:t>Loyalty to the State </a:t>
            </a:r>
          </a:p>
        </p:txBody>
      </p:sp>
      <p:sp>
        <p:nvSpPr>
          <p:cNvPr id="62" name="TextBox 61"/>
          <p:cNvSpPr txBox="1"/>
          <p:nvPr/>
        </p:nvSpPr>
        <p:spPr>
          <a:xfrm>
            <a:off x="4981813" y="2908422"/>
            <a:ext cx="2440278" cy="307777"/>
          </a:xfrm>
          <a:prstGeom prst="rect">
            <a:avLst/>
          </a:prstGeom>
          <a:noFill/>
        </p:spPr>
        <p:txBody>
          <a:bodyPr wrap="square" lIns="0" tIns="0" rIns="0" bIns="0" rtlCol="0" anchor="ctr">
            <a:spAutoFit/>
          </a:bodyPr>
          <a:lstStyle/>
          <a:p>
            <a:r>
              <a:rPr lang="en-US" sz="2000" dirty="0">
                <a:latin typeface="Century Gothic" panose="020B0502020202020204" pitchFamily="34" charset="0"/>
              </a:rPr>
              <a:t>Public Interest</a:t>
            </a:r>
          </a:p>
        </p:txBody>
      </p:sp>
      <p:pic>
        <p:nvPicPr>
          <p:cNvPr id="8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0412" y="1520"/>
            <a:ext cx="1423480" cy="60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Footer Placeholder 8"/>
          <p:cNvSpPr>
            <a:spLocks noGrp="1"/>
          </p:cNvSpPr>
          <p:nvPr>
            <p:ph type="ftr" sz="quarter" idx="11"/>
          </p:nvPr>
        </p:nvSpPr>
        <p:spPr>
          <a:xfrm>
            <a:off x="4800600" y="6488969"/>
            <a:ext cx="4648200" cy="365125"/>
          </a:xfrm>
        </p:spPr>
        <p:txBody>
          <a:bodyPr/>
          <a:lstStyle/>
          <a:p>
            <a:r>
              <a:rPr lang="en-US" sz="1100" dirty="0">
                <a:solidFill>
                  <a:schemeClr val="tx1"/>
                </a:solidFill>
                <a:latin typeface="Century Gothic" panose="020B0502020202020204" pitchFamily="34" charset="0"/>
              </a:rPr>
              <a:t>Atuguba &amp; Associates Presentation</a:t>
            </a:r>
          </a:p>
        </p:txBody>
      </p:sp>
      <p:sp>
        <p:nvSpPr>
          <p:cNvPr id="23" name="Date Placeholder 7"/>
          <p:cNvSpPr>
            <a:spLocks noGrp="1"/>
          </p:cNvSpPr>
          <p:nvPr>
            <p:ph type="dt" sz="half" idx="10"/>
          </p:nvPr>
        </p:nvSpPr>
        <p:spPr>
          <a:xfrm>
            <a:off x="3320374" y="6499875"/>
            <a:ext cx="2618510" cy="365125"/>
          </a:xfrm>
        </p:spPr>
        <p:txBody>
          <a:bodyPr/>
          <a:lstStyle/>
          <a:p>
            <a:r>
              <a:rPr lang="en-US" sz="1100" dirty="0">
                <a:latin typeface="Century Gothic" panose="020B0502020202020204" pitchFamily="34" charset="0"/>
              </a:rPr>
              <a:t>28/03/2021</a:t>
            </a:r>
          </a:p>
        </p:txBody>
      </p:sp>
      <p:sp>
        <p:nvSpPr>
          <p:cNvPr id="24" name="Freeform 23"/>
          <p:cNvSpPr/>
          <p:nvPr/>
        </p:nvSpPr>
        <p:spPr>
          <a:xfrm rot="16200000" flipH="1">
            <a:off x="4210582" y="2848878"/>
            <a:ext cx="821825" cy="410913"/>
          </a:xfrm>
          <a:custGeom>
            <a:avLst/>
            <a:gdLst>
              <a:gd name="connsiteX0" fmla="*/ 698500 w 1397000"/>
              <a:gd name="connsiteY0" fmla="*/ 0 h 698500"/>
              <a:gd name="connsiteX1" fmla="*/ 1397000 w 1397000"/>
              <a:gd name="connsiteY1" fmla="*/ 698500 h 698500"/>
              <a:gd name="connsiteX2" fmla="*/ 0 w 1397000"/>
              <a:gd name="connsiteY2" fmla="*/ 698500 h 698500"/>
              <a:gd name="connsiteX3" fmla="*/ 698500 w 1397000"/>
              <a:gd name="connsiteY3" fmla="*/ 0 h 698500"/>
            </a:gdLst>
            <a:ahLst/>
            <a:cxnLst>
              <a:cxn ang="0">
                <a:pos x="connsiteX0" y="connsiteY0"/>
              </a:cxn>
              <a:cxn ang="0">
                <a:pos x="connsiteX1" y="connsiteY1"/>
              </a:cxn>
              <a:cxn ang="0">
                <a:pos x="connsiteX2" y="connsiteY2"/>
              </a:cxn>
              <a:cxn ang="0">
                <a:pos x="connsiteX3" y="connsiteY3"/>
              </a:cxn>
            </a:cxnLst>
            <a:rect l="l" t="t" r="r" b="b"/>
            <a:pathLst>
              <a:path w="1397000" h="698500">
                <a:moveTo>
                  <a:pt x="698500" y="0"/>
                </a:moveTo>
                <a:cubicBezTo>
                  <a:pt x="1084271" y="0"/>
                  <a:pt x="1397000" y="312729"/>
                  <a:pt x="1397000" y="698500"/>
                </a:cubicBezTo>
                <a:lnTo>
                  <a:pt x="0" y="698500"/>
                </a:lnTo>
                <a:cubicBezTo>
                  <a:pt x="0" y="312729"/>
                  <a:pt x="312729" y="0"/>
                  <a:pt x="698500" y="0"/>
                </a:cubicBezTo>
                <a:close/>
              </a:path>
            </a:pathLst>
          </a:custGeom>
          <a:gradFill>
            <a:gsLst>
              <a:gs pos="0">
                <a:srgbClr val="DDEBCF"/>
              </a:gs>
              <a:gs pos="0">
                <a:srgbClr val="9CB86E">
                  <a:alpha val="82000"/>
                </a:srgbClr>
              </a:gs>
              <a:gs pos="63000">
                <a:srgbClr val="156B13"/>
              </a:gs>
            </a:gsLst>
            <a:lin ang="7200000" scaled="0"/>
          </a:gradFill>
          <a:ln>
            <a:solidFill>
              <a:srgbClr val="419E3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Century Gothic" panose="020B0502020202020204" pitchFamily="34" charset="0"/>
            </a:endParaRPr>
          </a:p>
        </p:txBody>
      </p:sp>
      <p:sp>
        <p:nvSpPr>
          <p:cNvPr id="25" name="Freeform 24"/>
          <p:cNvSpPr/>
          <p:nvPr/>
        </p:nvSpPr>
        <p:spPr>
          <a:xfrm rot="16200000" flipH="1">
            <a:off x="4213849" y="3891698"/>
            <a:ext cx="821825" cy="410913"/>
          </a:xfrm>
          <a:custGeom>
            <a:avLst/>
            <a:gdLst>
              <a:gd name="connsiteX0" fmla="*/ 698500 w 1397000"/>
              <a:gd name="connsiteY0" fmla="*/ 0 h 698500"/>
              <a:gd name="connsiteX1" fmla="*/ 1397000 w 1397000"/>
              <a:gd name="connsiteY1" fmla="*/ 698500 h 698500"/>
              <a:gd name="connsiteX2" fmla="*/ 0 w 1397000"/>
              <a:gd name="connsiteY2" fmla="*/ 698500 h 698500"/>
              <a:gd name="connsiteX3" fmla="*/ 698500 w 1397000"/>
              <a:gd name="connsiteY3" fmla="*/ 0 h 698500"/>
            </a:gdLst>
            <a:ahLst/>
            <a:cxnLst>
              <a:cxn ang="0">
                <a:pos x="connsiteX0" y="connsiteY0"/>
              </a:cxn>
              <a:cxn ang="0">
                <a:pos x="connsiteX1" y="connsiteY1"/>
              </a:cxn>
              <a:cxn ang="0">
                <a:pos x="connsiteX2" y="connsiteY2"/>
              </a:cxn>
              <a:cxn ang="0">
                <a:pos x="connsiteX3" y="connsiteY3"/>
              </a:cxn>
            </a:cxnLst>
            <a:rect l="l" t="t" r="r" b="b"/>
            <a:pathLst>
              <a:path w="1397000" h="698500">
                <a:moveTo>
                  <a:pt x="698500" y="0"/>
                </a:moveTo>
                <a:cubicBezTo>
                  <a:pt x="1084271" y="0"/>
                  <a:pt x="1397000" y="312729"/>
                  <a:pt x="1397000" y="698500"/>
                </a:cubicBezTo>
                <a:lnTo>
                  <a:pt x="0" y="698500"/>
                </a:lnTo>
                <a:cubicBezTo>
                  <a:pt x="0" y="312729"/>
                  <a:pt x="312729" y="0"/>
                  <a:pt x="698500" y="0"/>
                </a:cubicBezTo>
                <a:close/>
              </a:path>
            </a:pathLst>
          </a:custGeom>
          <a:gradFill>
            <a:gsLst>
              <a:gs pos="0">
                <a:srgbClr val="DDEBCF"/>
              </a:gs>
              <a:gs pos="0">
                <a:srgbClr val="9CB86E">
                  <a:alpha val="82000"/>
                </a:srgbClr>
              </a:gs>
              <a:gs pos="63000">
                <a:srgbClr val="156B13"/>
              </a:gs>
            </a:gsLst>
            <a:lin ang="7200000" scaled="0"/>
          </a:gradFill>
          <a:ln>
            <a:solidFill>
              <a:srgbClr val="419E3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Century Gothic" panose="020B0502020202020204" pitchFamily="34" charset="0"/>
            </a:endParaRPr>
          </a:p>
        </p:txBody>
      </p:sp>
      <p:sp>
        <p:nvSpPr>
          <p:cNvPr id="26" name="Freeform 25"/>
          <p:cNvSpPr/>
          <p:nvPr/>
        </p:nvSpPr>
        <p:spPr>
          <a:xfrm rot="16200000" flipH="1">
            <a:off x="4213849" y="4898850"/>
            <a:ext cx="821825" cy="410913"/>
          </a:xfrm>
          <a:custGeom>
            <a:avLst/>
            <a:gdLst>
              <a:gd name="connsiteX0" fmla="*/ 698500 w 1397000"/>
              <a:gd name="connsiteY0" fmla="*/ 0 h 698500"/>
              <a:gd name="connsiteX1" fmla="*/ 1397000 w 1397000"/>
              <a:gd name="connsiteY1" fmla="*/ 698500 h 698500"/>
              <a:gd name="connsiteX2" fmla="*/ 0 w 1397000"/>
              <a:gd name="connsiteY2" fmla="*/ 698500 h 698500"/>
              <a:gd name="connsiteX3" fmla="*/ 698500 w 1397000"/>
              <a:gd name="connsiteY3" fmla="*/ 0 h 698500"/>
            </a:gdLst>
            <a:ahLst/>
            <a:cxnLst>
              <a:cxn ang="0">
                <a:pos x="connsiteX0" y="connsiteY0"/>
              </a:cxn>
              <a:cxn ang="0">
                <a:pos x="connsiteX1" y="connsiteY1"/>
              </a:cxn>
              <a:cxn ang="0">
                <a:pos x="connsiteX2" y="connsiteY2"/>
              </a:cxn>
              <a:cxn ang="0">
                <a:pos x="connsiteX3" y="connsiteY3"/>
              </a:cxn>
            </a:cxnLst>
            <a:rect l="l" t="t" r="r" b="b"/>
            <a:pathLst>
              <a:path w="1397000" h="698500">
                <a:moveTo>
                  <a:pt x="698500" y="0"/>
                </a:moveTo>
                <a:cubicBezTo>
                  <a:pt x="1084271" y="0"/>
                  <a:pt x="1397000" y="312729"/>
                  <a:pt x="1397000" y="698500"/>
                </a:cubicBezTo>
                <a:lnTo>
                  <a:pt x="0" y="698500"/>
                </a:lnTo>
                <a:cubicBezTo>
                  <a:pt x="0" y="312729"/>
                  <a:pt x="312729" y="0"/>
                  <a:pt x="698500" y="0"/>
                </a:cubicBezTo>
                <a:close/>
              </a:path>
            </a:pathLst>
          </a:custGeom>
          <a:gradFill>
            <a:gsLst>
              <a:gs pos="0">
                <a:srgbClr val="DDEBCF"/>
              </a:gs>
              <a:gs pos="0">
                <a:srgbClr val="9CB86E">
                  <a:alpha val="82000"/>
                </a:srgbClr>
              </a:gs>
              <a:gs pos="63000">
                <a:srgbClr val="156B13"/>
              </a:gs>
            </a:gsLst>
            <a:lin ang="7200000" scaled="0"/>
          </a:gradFill>
          <a:ln>
            <a:solidFill>
              <a:srgbClr val="419E3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Century Gothic" panose="020B0502020202020204" pitchFamily="34" charset="0"/>
            </a:endParaRPr>
          </a:p>
        </p:txBody>
      </p:sp>
    </p:spTree>
    <p:extLst>
      <p:ext uri="{BB962C8B-B14F-4D97-AF65-F5344CB8AC3E}">
        <p14:creationId xmlns:p14="http://schemas.microsoft.com/office/powerpoint/2010/main" val="1611281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entagon 18"/>
          <p:cNvSpPr/>
          <p:nvPr/>
        </p:nvSpPr>
        <p:spPr>
          <a:xfrm>
            <a:off x="1073852" y="3897590"/>
            <a:ext cx="10932620" cy="2208791"/>
          </a:xfrm>
          <a:prstGeom prst="homePlate">
            <a:avLst>
              <a:gd name="adj" fmla="val 19869"/>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entagon 16"/>
          <p:cNvSpPr/>
          <p:nvPr/>
        </p:nvSpPr>
        <p:spPr>
          <a:xfrm>
            <a:off x="2986061" y="2435222"/>
            <a:ext cx="6789714" cy="1455401"/>
          </a:xfrm>
          <a:prstGeom prst="homePlate">
            <a:avLst>
              <a:gd name="adj" fmla="val 19869"/>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entagon 15"/>
          <p:cNvSpPr/>
          <p:nvPr/>
        </p:nvSpPr>
        <p:spPr>
          <a:xfrm>
            <a:off x="3896236" y="1040861"/>
            <a:ext cx="4868385" cy="1384632"/>
          </a:xfrm>
          <a:prstGeom prst="homePlate">
            <a:avLst>
              <a:gd name="adj" fmla="val 19869"/>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017815" y="1140464"/>
            <a:ext cx="4487947" cy="1236389"/>
          </a:xfrm>
        </p:spPr>
        <p:txBody>
          <a:bodyPr>
            <a:noAutofit/>
          </a:bodyPr>
          <a:lstStyle/>
          <a:p>
            <a:pPr marL="0" indent="0" algn="ctr">
              <a:buNone/>
            </a:pPr>
            <a:r>
              <a:rPr lang="en-US" sz="1700" dirty="0">
                <a:latin typeface="Century Gothic" panose="020B0502020202020204" pitchFamily="34" charset="0"/>
              </a:rPr>
              <a:t>The Plaintiff “ignores articles 12(2) and 17(5) which subject the fundamental human rights and freedoms to, inter alia, respect for the public interest.” Rights of a citizen are not absolute.</a:t>
            </a:r>
          </a:p>
          <a:p>
            <a:pPr algn="ctr"/>
            <a:endParaRPr lang="en-GB" sz="17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69C7E7DE-30F0-4397-9796-DF6D2B684495}" type="slidenum">
              <a:rPr lang="en-US" smtClean="0"/>
              <a:pPr/>
              <a:t>13</a:t>
            </a:fld>
            <a:endParaRPr lang="en-US" dirty="0"/>
          </a:p>
        </p:txBody>
      </p:sp>
      <p:sp>
        <p:nvSpPr>
          <p:cNvPr id="5" name="TextBox 4"/>
          <p:cNvSpPr txBox="1"/>
          <p:nvPr/>
        </p:nvSpPr>
        <p:spPr>
          <a:xfrm>
            <a:off x="3271889" y="803203"/>
            <a:ext cx="930752" cy="560674"/>
          </a:xfrm>
          <a:prstGeom prst="rect">
            <a:avLst/>
          </a:prstGeom>
          <a:solidFill>
            <a:schemeClr val="accent1">
              <a:lumMod val="40000"/>
              <a:lumOff val="60000"/>
            </a:schemeClr>
          </a:solidFill>
          <a:ln>
            <a:solidFill>
              <a:schemeClr val="accent1">
                <a:lumMod val="40000"/>
                <a:lumOff val="60000"/>
              </a:schemeClr>
            </a:solidFill>
          </a:ln>
        </p:spPr>
        <p:txBody>
          <a:bodyPr wrap="square" lIns="0" tIns="0" rIns="0" bIns="0" rtlCol="0" anchor="ctr">
            <a:spAutoFit/>
          </a:bodyPr>
          <a:lstStyle/>
          <a:p>
            <a:r>
              <a:rPr lang="en-US" b="1" dirty="0">
                <a:latin typeface="Century Gothic" panose="020B0502020202020204" pitchFamily="34" charset="0"/>
              </a:rPr>
              <a:t>Public Interest</a:t>
            </a:r>
          </a:p>
        </p:txBody>
      </p:sp>
      <p:sp>
        <p:nvSpPr>
          <p:cNvPr id="8" name="TextBox 7"/>
          <p:cNvSpPr txBox="1"/>
          <p:nvPr/>
        </p:nvSpPr>
        <p:spPr>
          <a:xfrm>
            <a:off x="410913" y="139314"/>
            <a:ext cx="8747760" cy="369332"/>
          </a:xfrm>
          <a:prstGeom prst="rect">
            <a:avLst/>
          </a:prstGeom>
          <a:noFill/>
        </p:spPr>
        <p:txBody>
          <a:bodyPr wrap="square" lIns="0" tIns="0" rIns="0" bIns="0" rtlCol="0" anchor="ctr">
            <a:spAutoFit/>
          </a:bodyPr>
          <a:lstStyle/>
          <a:p>
            <a:r>
              <a:rPr lang="en-US" sz="2400" dirty="0">
                <a:latin typeface="Century Gothic" panose="020B0502020202020204" pitchFamily="34" charset="0"/>
              </a:rPr>
              <a:t>The Supreme Court said in </a:t>
            </a:r>
            <a:r>
              <a:rPr lang="en-US" sz="2400" dirty="0" err="1">
                <a:latin typeface="Century Gothic" panose="020B0502020202020204" pitchFamily="34" charset="0"/>
              </a:rPr>
              <a:t>Asare</a:t>
            </a:r>
            <a:r>
              <a:rPr lang="en-US" sz="2400" dirty="0">
                <a:latin typeface="Century Gothic" panose="020B0502020202020204" pitchFamily="34" charset="0"/>
              </a:rPr>
              <a:t> v. A-G:</a:t>
            </a:r>
          </a:p>
        </p:txBody>
      </p:sp>
      <p:sp>
        <p:nvSpPr>
          <p:cNvPr id="9" name="TextBox 8"/>
          <p:cNvSpPr txBox="1"/>
          <p:nvPr/>
        </p:nvSpPr>
        <p:spPr>
          <a:xfrm>
            <a:off x="2360406" y="2228082"/>
            <a:ext cx="1005364" cy="550424"/>
          </a:xfrm>
          <a:prstGeom prst="rect">
            <a:avLst/>
          </a:prstGeom>
          <a:solidFill>
            <a:schemeClr val="accent2">
              <a:lumMod val="60000"/>
              <a:lumOff val="40000"/>
            </a:schemeClr>
          </a:solidFill>
          <a:ln>
            <a:solidFill>
              <a:schemeClr val="accent2">
                <a:lumMod val="60000"/>
                <a:lumOff val="40000"/>
              </a:schemeClr>
            </a:solidFill>
          </a:ln>
        </p:spPr>
        <p:txBody>
          <a:bodyPr wrap="square" lIns="0" tIns="0" rIns="0" bIns="0" rtlCol="0" anchor="ctr">
            <a:spAutoFit/>
          </a:bodyPr>
          <a:lstStyle/>
          <a:p>
            <a:r>
              <a:rPr lang="en-US" b="1" dirty="0">
                <a:latin typeface="Century Gothic" panose="020B0502020202020204" pitchFamily="34" charset="0"/>
              </a:rPr>
              <a:t>State Security</a:t>
            </a:r>
          </a:p>
        </p:txBody>
      </p:sp>
      <p:sp>
        <p:nvSpPr>
          <p:cNvPr id="12" name="Content Placeholder 2"/>
          <p:cNvSpPr txBox="1">
            <a:spLocks/>
          </p:cNvSpPr>
          <p:nvPr/>
        </p:nvSpPr>
        <p:spPr>
          <a:xfrm>
            <a:off x="3439038" y="2619732"/>
            <a:ext cx="5647290" cy="11003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00" dirty="0">
                <a:latin typeface="Century Gothic" panose="020B0502020202020204" pitchFamily="34" charset="0"/>
              </a:rPr>
              <a:t>“It is noticeable that this variation in citizenship rights is not arbitrary but based on the need for security of allegiance to the state of Ghana proportionate to the type of office of state involved.”</a:t>
            </a:r>
          </a:p>
        </p:txBody>
      </p:sp>
      <p:sp>
        <p:nvSpPr>
          <p:cNvPr id="13" name="TextBox 12"/>
          <p:cNvSpPr txBox="1"/>
          <p:nvPr/>
        </p:nvSpPr>
        <p:spPr>
          <a:xfrm>
            <a:off x="644377" y="3712220"/>
            <a:ext cx="1104396" cy="553998"/>
          </a:xfrm>
          <a:prstGeom prst="rect">
            <a:avLst/>
          </a:prstGeom>
          <a:solidFill>
            <a:schemeClr val="accent4">
              <a:lumMod val="60000"/>
              <a:lumOff val="40000"/>
            </a:schemeClr>
          </a:solidFill>
          <a:ln>
            <a:solidFill>
              <a:schemeClr val="accent4">
                <a:lumMod val="60000"/>
                <a:lumOff val="40000"/>
              </a:schemeClr>
            </a:solidFill>
          </a:ln>
        </p:spPr>
        <p:txBody>
          <a:bodyPr wrap="square" lIns="0" tIns="0" rIns="0" bIns="0" rtlCol="0" anchor="ctr">
            <a:spAutoFit/>
          </a:bodyPr>
          <a:lstStyle/>
          <a:p>
            <a:r>
              <a:rPr lang="en-US" b="1" dirty="0">
                <a:latin typeface="Century Gothic" panose="020B0502020202020204" pitchFamily="34" charset="0"/>
              </a:rPr>
              <a:t>Loyalty to the State </a:t>
            </a:r>
          </a:p>
        </p:txBody>
      </p:sp>
      <p:sp>
        <p:nvSpPr>
          <p:cNvPr id="15" name="Content Placeholder 2"/>
          <p:cNvSpPr txBox="1">
            <a:spLocks/>
          </p:cNvSpPr>
          <p:nvPr/>
        </p:nvSpPr>
        <p:spPr>
          <a:xfrm>
            <a:off x="1374226" y="3979504"/>
            <a:ext cx="10418937" cy="59522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00" dirty="0">
                <a:latin typeface="Century Gothic" panose="020B0502020202020204" pitchFamily="34" charset="0"/>
              </a:rPr>
              <a:t>“allowance of the holding of sensitive offices by persons of dual citizenship will certainly run counter to” Article 284. The said Article 284 provides: “A public officer shall not put himself in a position where his interest conflicts or is likely to conflict with the performance of the functions of this office.” </a:t>
            </a:r>
          </a:p>
          <a:p>
            <a:pPr marL="0" indent="0" algn="ctr">
              <a:buNone/>
            </a:pPr>
            <a:r>
              <a:rPr lang="en-US" sz="1700" dirty="0">
                <a:latin typeface="Century Gothic" panose="020B0502020202020204" pitchFamily="34" charset="0"/>
              </a:rPr>
              <a:t>“A State, even a democratic one, is entitled to adopt measures to secure the loyalty of its citizens to it.” The SC maintains further: “If there is a limited differentiation in the rights of classes of its citizens with a view to attaining this objective of putting in place a framework conducive to loyalty, can it be said that the differentiation is not based on a justifiable rationale?” </a:t>
            </a:r>
          </a:p>
          <a:p>
            <a:pPr algn="ctr"/>
            <a:endParaRPr lang="en-US" sz="1700" dirty="0">
              <a:latin typeface="Century Gothic" panose="020B0502020202020204" pitchFamily="34" charset="0"/>
            </a:endParaRPr>
          </a:p>
          <a:p>
            <a:pPr algn="ctr"/>
            <a:endParaRPr lang="en-GB" sz="1700" dirty="0">
              <a:latin typeface="Century Gothic" panose="020B0502020202020204" pitchFamily="34" charset="0"/>
            </a:endParaRPr>
          </a:p>
        </p:txBody>
      </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0412" y="8442"/>
            <a:ext cx="1423480" cy="60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Footer Placeholder 8"/>
          <p:cNvSpPr>
            <a:spLocks noGrp="1"/>
          </p:cNvSpPr>
          <p:nvPr>
            <p:ph type="ftr" sz="quarter" idx="11"/>
          </p:nvPr>
        </p:nvSpPr>
        <p:spPr>
          <a:xfrm>
            <a:off x="4178008" y="6488969"/>
            <a:ext cx="4648200" cy="365125"/>
          </a:xfrm>
        </p:spPr>
        <p:txBody>
          <a:bodyPr/>
          <a:lstStyle/>
          <a:p>
            <a:r>
              <a:rPr lang="en-US" sz="1100" dirty="0">
                <a:solidFill>
                  <a:schemeClr val="tx1"/>
                </a:solidFill>
                <a:latin typeface="Century Gothic" panose="020B0502020202020204" pitchFamily="34" charset="0"/>
              </a:rPr>
              <a:t>Atuguba &amp; Associates Presentation</a:t>
            </a:r>
          </a:p>
        </p:txBody>
      </p:sp>
      <p:sp>
        <p:nvSpPr>
          <p:cNvPr id="23" name="Date Placeholder 7"/>
          <p:cNvSpPr>
            <a:spLocks noGrp="1"/>
          </p:cNvSpPr>
          <p:nvPr>
            <p:ph type="dt" sz="half" idx="10"/>
          </p:nvPr>
        </p:nvSpPr>
        <p:spPr>
          <a:xfrm>
            <a:off x="3320374" y="6499875"/>
            <a:ext cx="2618510" cy="365125"/>
          </a:xfrm>
        </p:spPr>
        <p:txBody>
          <a:bodyPr/>
          <a:lstStyle/>
          <a:p>
            <a:r>
              <a:rPr lang="en-US" sz="1100" dirty="0">
                <a:latin typeface="Century Gothic" panose="020B0502020202020204" pitchFamily="34" charset="0"/>
              </a:rPr>
              <a:t>28/03/2021</a:t>
            </a:r>
          </a:p>
        </p:txBody>
      </p:sp>
      <p:sp>
        <p:nvSpPr>
          <p:cNvPr id="24" name="Freeform 23"/>
          <p:cNvSpPr/>
          <p:nvPr/>
        </p:nvSpPr>
        <p:spPr>
          <a:xfrm rot="16200000" flipH="1">
            <a:off x="18280" y="3774047"/>
            <a:ext cx="821825" cy="410913"/>
          </a:xfrm>
          <a:custGeom>
            <a:avLst/>
            <a:gdLst>
              <a:gd name="connsiteX0" fmla="*/ 698500 w 1397000"/>
              <a:gd name="connsiteY0" fmla="*/ 0 h 698500"/>
              <a:gd name="connsiteX1" fmla="*/ 1397000 w 1397000"/>
              <a:gd name="connsiteY1" fmla="*/ 698500 h 698500"/>
              <a:gd name="connsiteX2" fmla="*/ 0 w 1397000"/>
              <a:gd name="connsiteY2" fmla="*/ 698500 h 698500"/>
              <a:gd name="connsiteX3" fmla="*/ 698500 w 1397000"/>
              <a:gd name="connsiteY3" fmla="*/ 0 h 698500"/>
            </a:gdLst>
            <a:ahLst/>
            <a:cxnLst>
              <a:cxn ang="0">
                <a:pos x="connsiteX0" y="connsiteY0"/>
              </a:cxn>
              <a:cxn ang="0">
                <a:pos x="connsiteX1" y="connsiteY1"/>
              </a:cxn>
              <a:cxn ang="0">
                <a:pos x="connsiteX2" y="connsiteY2"/>
              </a:cxn>
              <a:cxn ang="0">
                <a:pos x="connsiteX3" y="connsiteY3"/>
              </a:cxn>
            </a:cxnLst>
            <a:rect l="l" t="t" r="r" b="b"/>
            <a:pathLst>
              <a:path w="1397000" h="698500">
                <a:moveTo>
                  <a:pt x="698500" y="0"/>
                </a:moveTo>
                <a:cubicBezTo>
                  <a:pt x="1084271" y="0"/>
                  <a:pt x="1397000" y="312729"/>
                  <a:pt x="1397000" y="698500"/>
                </a:cubicBezTo>
                <a:lnTo>
                  <a:pt x="0" y="698500"/>
                </a:lnTo>
                <a:cubicBezTo>
                  <a:pt x="0" y="312729"/>
                  <a:pt x="312729" y="0"/>
                  <a:pt x="698500" y="0"/>
                </a:cubicBezTo>
                <a:close/>
              </a:path>
            </a:pathLst>
          </a:custGeom>
          <a:gradFill>
            <a:gsLst>
              <a:gs pos="0">
                <a:srgbClr val="DDEBCF"/>
              </a:gs>
              <a:gs pos="0">
                <a:srgbClr val="9CB86E">
                  <a:alpha val="82000"/>
                </a:srgbClr>
              </a:gs>
              <a:gs pos="63000">
                <a:srgbClr val="156B13"/>
              </a:gs>
            </a:gsLst>
            <a:lin ang="7200000" scaled="0"/>
          </a:gradFill>
          <a:ln>
            <a:solidFill>
              <a:srgbClr val="419E3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Century Gothic" panose="020B0502020202020204" pitchFamily="34" charset="0"/>
            </a:endParaRPr>
          </a:p>
        </p:txBody>
      </p:sp>
      <p:sp>
        <p:nvSpPr>
          <p:cNvPr id="25" name="Freeform 24"/>
          <p:cNvSpPr/>
          <p:nvPr/>
        </p:nvSpPr>
        <p:spPr>
          <a:xfrm rot="16200000" flipH="1">
            <a:off x="1737280" y="2281373"/>
            <a:ext cx="821825" cy="410913"/>
          </a:xfrm>
          <a:custGeom>
            <a:avLst/>
            <a:gdLst>
              <a:gd name="connsiteX0" fmla="*/ 698500 w 1397000"/>
              <a:gd name="connsiteY0" fmla="*/ 0 h 698500"/>
              <a:gd name="connsiteX1" fmla="*/ 1397000 w 1397000"/>
              <a:gd name="connsiteY1" fmla="*/ 698500 h 698500"/>
              <a:gd name="connsiteX2" fmla="*/ 0 w 1397000"/>
              <a:gd name="connsiteY2" fmla="*/ 698500 h 698500"/>
              <a:gd name="connsiteX3" fmla="*/ 698500 w 1397000"/>
              <a:gd name="connsiteY3" fmla="*/ 0 h 698500"/>
            </a:gdLst>
            <a:ahLst/>
            <a:cxnLst>
              <a:cxn ang="0">
                <a:pos x="connsiteX0" y="connsiteY0"/>
              </a:cxn>
              <a:cxn ang="0">
                <a:pos x="connsiteX1" y="connsiteY1"/>
              </a:cxn>
              <a:cxn ang="0">
                <a:pos x="connsiteX2" y="connsiteY2"/>
              </a:cxn>
              <a:cxn ang="0">
                <a:pos x="connsiteX3" y="connsiteY3"/>
              </a:cxn>
            </a:cxnLst>
            <a:rect l="l" t="t" r="r" b="b"/>
            <a:pathLst>
              <a:path w="1397000" h="698500">
                <a:moveTo>
                  <a:pt x="698500" y="0"/>
                </a:moveTo>
                <a:cubicBezTo>
                  <a:pt x="1084271" y="0"/>
                  <a:pt x="1397000" y="312729"/>
                  <a:pt x="1397000" y="698500"/>
                </a:cubicBezTo>
                <a:lnTo>
                  <a:pt x="0" y="698500"/>
                </a:lnTo>
                <a:cubicBezTo>
                  <a:pt x="0" y="312729"/>
                  <a:pt x="312729" y="0"/>
                  <a:pt x="698500" y="0"/>
                </a:cubicBezTo>
                <a:close/>
              </a:path>
            </a:pathLst>
          </a:custGeom>
          <a:gradFill>
            <a:gsLst>
              <a:gs pos="0">
                <a:srgbClr val="DDEBCF"/>
              </a:gs>
              <a:gs pos="0">
                <a:srgbClr val="9CB86E">
                  <a:alpha val="82000"/>
                </a:srgbClr>
              </a:gs>
              <a:gs pos="63000">
                <a:srgbClr val="156B13"/>
              </a:gs>
            </a:gsLst>
            <a:lin ang="7200000" scaled="0"/>
          </a:gradFill>
          <a:ln>
            <a:solidFill>
              <a:srgbClr val="419E3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Century Gothic" panose="020B0502020202020204" pitchFamily="34" charset="0"/>
            </a:endParaRPr>
          </a:p>
        </p:txBody>
      </p:sp>
      <p:sp>
        <p:nvSpPr>
          <p:cNvPr id="26" name="Freeform 25"/>
          <p:cNvSpPr/>
          <p:nvPr/>
        </p:nvSpPr>
        <p:spPr>
          <a:xfrm rot="16200000" flipH="1">
            <a:off x="2645567" y="878083"/>
            <a:ext cx="821825" cy="410913"/>
          </a:xfrm>
          <a:custGeom>
            <a:avLst/>
            <a:gdLst>
              <a:gd name="connsiteX0" fmla="*/ 698500 w 1397000"/>
              <a:gd name="connsiteY0" fmla="*/ 0 h 698500"/>
              <a:gd name="connsiteX1" fmla="*/ 1397000 w 1397000"/>
              <a:gd name="connsiteY1" fmla="*/ 698500 h 698500"/>
              <a:gd name="connsiteX2" fmla="*/ 0 w 1397000"/>
              <a:gd name="connsiteY2" fmla="*/ 698500 h 698500"/>
              <a:gd name="connsiteX3" fmla="*/ 698500 w 1397000"/>
              <a:gd name="connsiteY3" fmla="*/ 0 h 698500"/>
            </a:gdLst>
            <a:ahLst/>
            <a:cxnLst>
              <a:cxn ang="0">
                <a:pos x="connsiteX0" y="connsiteY0"/>
              </a:cxn>
              <a:cxn ang="0">
                <a:pos x="connsiteX1" y="connsiteY1"/>
              </a:cxn>
              <a:cxn ang="0">
                <a:pos x="connsiteX2" y="connsiteY2"/>
              </a:cxn>
              <a:cxn ang="0">
                <a:pos x="connsiteX3" y="connsiteY3"/>
              </a:cxn>
            </a:cxnLst>
            <a:rect l="l" t="t" r="r" b="b"/>
            <a:pathLst>
              <a:path w="1397000" h="698500">
                <a:moveTo>
                  <a:pt x="698500" y="0"/>
                </a:moveTo>
                <a:cubicBezTo>
                  <a:pt x="1084271" y="0"/>
                  <a:pt x="1397000" y="312729"/>
                  <a:pt x="1397000" y="698500"/>
                </a:cubicBezTo>
                <a:lnTo>
                  <a:pt x="0" y="698500"/>
                </a:lnTo>
                <a:cubicBezTo>
                  <a:pt x="0" y="312729"/>
                  <a:pt x="312729" y="0"/>
                  <a:pt x="698500" y="0"/>
                </a:cubicBezTo>
                <a:close/>
              </a:path>
            </a:pathLst>
          </a:custGeom>
          <a:gradFill>
            <a:gsLst>
              <a:gs pos="0">
                <a:srgbClr val="DDEBCF"/>
              </a:gs>
              <a:gs pos="0">
                <a:srgbClr val="9CB86E">
                  <a:alpha val="82000"/>
                </a:srgbClr>
              </a:gs>
              <a:gs pos="63000">
                <a:srgbClr val="156B13"/>
              </a:gs>
            </a:gsLst>
            <a:lin ang="7200000" scaled="0"/>
          </a:gradFill>
          <a:ln>
            <a:solidFill>
              <a:srgbClr val="419E3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Century Gothic" panose="020B0502020202020204" pitchFamily="34" charset="0"/>
            </a:endParaRPr>
          </a:p>
        </p:txBody>
      </p:sp>
    </p:spTree>
    <p:extLst>
      <p:ext uri="{BB962C8B-B14F-4D97-AF65-F5344CB8AC3E}">
        <p14:creationId xmlns:p14="http://schemas.microsoft.com/office/powerpoint/2010/main" val="1757746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9C7E7DE-30F0-4397-9796-DF6D2B684495}" type="slidenum">
              <a:rPr lang="en-US" smtClean="0">
                <a:latin typeface="Century Gothic" panose="020B0502020202020204" pitchFamily="34" charset="0"/>
              </a:rPr>
              <a:pPr/>
              <a:t>14</a:t>
            </a:fld>
            <a:endParaRPr lang="en-US" dirty="0">
              <a:latin typeface="Century Gothic" panose="020B0502020202020204" pitchFamily="34" charset="0"/>
            </a:endParaRPr>
          </a:p>
        </p:txBody>
      </p:sp>
      <p:sp>
        <p:nvSpPr>
          <p:cNvPr id="25" name="Rectangle 24"/>
          <p:cNvSpPr/>
          <p:nvPr/>
        </p:nvSpPr>
        <p:spPr>
          <a:xfrm>
            <a:off x="4049384" y="2539678"/>
            <a:ext cx="7438990" cy="1754326"/>
          </a:xfrm>
          <a:prstGeom prst="rect">
            <a:avLst/>
          </a:prstGeom>
        </p:spPr>
        <p:txBody>
          <a:bodyPr wrap="square">
            <a:spAutoFit/>
          </a:bodyPr>
          <a:lstStyle/>
          <a:p>
            <a:pPr algn="just"/>
            <a:r>
              <a:rPr lang="en-US" dirty="0">
                <a:latin typeface="Century Gothic" panose="020B0502020202020204" pitchFamily="34" charset="0"/>
              </a:rPr>
              <a:t>Article 94(2)(a), also states: “A person shall not be qualified to be a member of Parliament if he owes allegiance to a country other than Ghana.”  </a:t>
            </a:r>
          </a:p>
          <a:p>
            <a:pPr algn="just"/>
            <a:endParaRPr lang="en-US" dirty="0">
              <a:latin typeface="Century Gothic" panose="020B0502020202020204" pitchFamily="34" charset="0"/>
            </a:endParaRPr>
          </a:p>
          <a:p>
            <a:pPr algn="just"/>
            <a:r>
              <a:rPr lang="en-US" dirty="0" err="1">
                <a:latin typeface="Century Gothic" panose="020B0502020202020204" pitchFamily="34" charset="0"/>
              </a:rPr>
              <a:t>Adamu</a:t>
            </a:r>
            <a:r>
              <a:rPr lang="en-US" dirty="0">
                <a:latin typeface="Century Gothic" panose="020B0502020202020204" pitchFamily="34" charset="0"/>
              </a:rPr>
              <a:t> </a:t>
            </a:r>
            <a:r>
              <a:rPr lang="en-US" dirty="0" err="1">
                <a:latin typeface="Century Gothic" panose="020B0502020202020204" pitchFamily="34" charset="0"/>
              </a:rPr>
              <a:t>Sakande</a:t>
            </a:r>
            <a:r>
              <a:rPr lang="en-US" dirty="0">
                <a:latin typeface="Century Gothic" panose="020B0502020202020204" pitchFamily="34" charset="0"/>
              </a:rPr>
              <a:t> v. A-G and recent cases against MPs. </a:t>
            </a:r>
          </a:p>
          <a:p>
            <a:pPr algn="just"/>
            <a:endParaRPr lang="en-US" dirty="0">
              <a:latin typeface="Century Gothic" panose="020B0502020202020204" pitchFamily="34" charset="0"/>
            </a:endParaRPr>
          </a:p>
        </p:txBody>
      </p:sp>
      <p:grpSp>
        <p:nvGrpSpPr>
          <p:cNvPr id="7" name="Group 6">
            <a:extLst>
              <a:ext uri="{FF2B5EF4-FFF2-40B4-BE49-F238E27FC236}">
                <a16:creationId xmlns:a16="http://schemas.microsoft.com/office/drawing/2014/main" id="{5298F209-5475-4EE8-82B8-E06B477AE492}"/>
              </a:ext>
            </a:extLst>
          </p:cNvPr>
          <p:cNvGrpSpPr/>
          <p:nvPr/>
        </p:nvGrpSpPr>
        <p:grpSpPr>
          <a:xfrm>
            <a:off x="4049384" y="2006330"/>
            <a:ext cx="7438990" cy="2821022"/>
            <a:chOff x="371248" y="2076284"/>
            <a:chExt cx="5790150" cy="1981641"/>
          </a:xfrm>
        </p:grpSpPr>
        <p:cxnSp>
          <p:nvCxnSpPr>
            <p:cNvPr id="8" name="Straight Connector 7">
              <a:extLst>
                <a:ext uri="{FF2B5EF4-FFF2-40B4-BE49-F238E27FC236}">
                  <a16:creationId xmlns:a16="http://schemas.microsoft.com/office/drawing/2014/main" id="{51050D9D-4058-4D45-A51D-AB2BBB5F8A79}"/>
                </a:ext>
              </a:extLst>
            </p:cNvPr>
            <p:cNvCxnSpPr>
              <a:cxnSpLocks/>
            </p:cNvCxnSpPr>
            <p:nvPr/>
          </p:nvCxnSpPr>
          <p:spPr>
            <a:xfrm>
              <a:off x="371248" y="4057925"/>
              <a:ext cx="57901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1D2AF1F-4132-440F-9D32-9AF207CE1448}"/>
                </a:ext>
              </a:extLst>
            </p:cNvPr>
            <p:cNvCxnSpPr>
              <a:cxnSpLocks/>
            </p:cNvCxnSpPr>
            <p:nvPr/>
          </p:nvCxnSpPr>
          <p:spPr>
            <a:xfrm>
              <a:off x="371248" y="2076284"/>
              <a:ext cx="57901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5C2BDC38-3037-485B-B3C3-33C9D1154E2C}"/>
              </a:ext>
            </a:extLst>
          </p:cNvPr>
          <p:cNvSpPr/>
          <p:nvPr/>
        </p:nvSpPr>
        <p:spPr>
          <a:xfrm>
            <a:off x="0" y="-24318"/>
            <a:ext cx="3330102" cy="6882318"/>
          </a:xfrm>
          <a:prstGeom prst="rect">
            <a:avLst/>
          </a:prstGeom>
          <a:solidFill>
            <a:srgbClr val="419E3C"/>
          </a:solidFill>
          <a:ln>
            <a:solidFill>
              <a:srgbClr val="419E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dirty="0">
                <a:solidFill>
                  <a:prstClr val="white"/>
                </a:solidFill>
                <a:latin typeface="Century Gothic" panose="020B0502020202020204" pitchFamily="34" charset="0"/>
              </a:rPr>
              <a:t>REMEMBER THE CONCEPT OF</a:t>
            </a:r>
          </a:p>
          <a:p>
            <a:pPr algn="ctr">
              <a:defRPr/>
            </a:pPr>
            <a:r>
              <a:rPr lang="en-US" sz="2000" dirty="0">
                <a:solidFill>
                  <a:prstClr val="white"/>
                </a:solidFill>
                <a:latin typeface="Century Gothic" panose="020B0502020202020204" pitchFamily="34" charset="0"/>
              </a:rPr>
              <a:t>“OWING ALLEGIANCE” </a:t>
            </a:r>
          </a:p>
          <a:p>
            <a:pPr algn="ctr">
              <a:defRPr/>
            </a:pPr>
            <a:r>
              <a:rPr lang="en-US" sz="2000" dirty="0">
                <a:solidFill>
                  <a:prstClr val="white"/>
                </a:solidFill>
                <a:latin typeface="Century Gothic" panose="020B0502020202020204" pitchFamily="34" charset="0"/>
              </a:rPr>
              <a:t>IS BROADER THAN THE CONCEPT OF</a:t>
            </a:r>
          </a:p>
          <a:p>
            <a:pPr algn="ctr">
              <a:defRPr/>
            </a:pPr>
            <a:r>
              <a:rPr lang="en-US" sz="2000" dirty="0">
                <a:solidFill>
                  <a:prstClr val="white"/>
                </a:solidFill>
                <a:latin typeface="Century Gothic" panose="020B0502020202020204" pitchFamily="34" charset="0"/>
              </a:rPr>
              <a:t> “CITIZENSHIP”.</a:t>
            </a: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0412" y="1520"/>
            <a:ext cx="1423480" cy="60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Footer Placeholder 8"/>
          <p:cNvSpPr>
            <a:spLocks noGrp="1"/>
          </p:cNvSpPr>
          <p:nvPr>
            <p:ph type="ftr" sz="quarter" idx="11"/>
          </p:nvPr>
        </p:nvSpPr>
        <p:spPr>
          <a:xfrm>
            <a:off x="4858966" y="6517193"/>
            <a:ext cx="4648200" cy="365125"/>
          </a:xfrm>
        </p:spPr>
        <p:txBody>
          <a:bodyPr/>
          <a:lstStyle/>
          <a:p>
            <a:r>
              <a:rPr lang="en-US" sz="1100" dirty="0">
                <a:solidFill>
                  <a:schemeClr val="tx1"/>
                </a:solidFill>
                <a:latin typeface="Century Gothic" panose="020B0502020202020204" pitchFamily="34" charset="0"/>
              </a:rPr>
              <a:t>Atuguba &amp; Associates Presentation</a:t>
            </a:r>
          </a:p>
        </p:txBody>
      </p:sp>
      <p:sp>
        <p:nvSpPr>
          <p:cNvPr id="13" name="Date Placeholder 7"/>
          <p:cNvSpPr>
            <a:spLocks noGrp="1"/>
          </p:cNvSpPr>
          <p:nvPr>
            <p:ph type="dt" sz="half" idx="10"/>
          </p:nvPr>
        </p:nvSpPr>
        <p:spPr>
          <a:xfrm>
            <a:off x="3320374" y="6499875"/>
            <a:ext cx="2618510" cy="365125"/>
          </a:xfrm>
        </p:spPr>
        <p:txBody>
          <a:bodyPr/>
          <a:lstStyle/>
          <a:p>
            <a:r>
              <a:rPr lang="en-US" sz="1100" dirty="0">
                <a:latin typeface="Century Gothic" panose="020B0502020202020204" pitchFamily="34" charset="0"/>
              </a:rPr>
              <a:t>28/03/2021</a:t>
            </a:r>
          </a:p>
        </p:txBody>
      </p:sp>
    </p:spTree>
    <p:extLst>
      <p:ext uri="{BB962C8B-B14F-4D97-AF65-F5344CB8AC3E}">
        <p14:creationId xmlns:p14="http://schemas.microsoft.com/office/powerpoint/2010/main" val="3287384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80"/>
          <p:cNvPicPr>
            <a:picLocks noChangeAspect="1"/>
          </p:cNvPicPr>
          <p:nvPr/>
        </p:nvPicPr>
        <p:blipFill>
          <a:blip r:embed="rId3" cstate="screen">
            <a:extLst>
              <a:ext uri="{28A0092B-C50C-407E-A947-70E740481C1C}">
                <a14:useLocalDpi xmlns:a14="http://schemas.microsoft.com/office/drawing/2010/main"/>
              </a:ext>
            </a:extLst>
          </a:blip>
          <a:srcRect l="10410" t="4439" r="4871" b="4439"/>
          <a:stretch>
            <a:fillRect/>
          </a:stretch>
        </p:blipFill>
        <p:spPr>
          <a:xfrm>
            <a:off x="1" y="304428"/>
            <a:ext cx="3873359" cy="6249150"/>
          </a:xfrm>
          <a:custGeom>
            <a:avLst/>
            <a:gdLst>
              <a:gd name="connsiteX0" fmla="*/ 0 w 3873359"/>
              <a:gd name="connsiteY0" fmla="*/ 0 h 6249150"/>
              <a:gd name="connsiteX1" fmla="*/ 748784 w 3873359"/>
              <a:gd name="connsiteY1" fmla="*/ 0 h 6249150"/>
              <a:gd name="connsiteX2" fmla="*/ 3873359 w 3873359"/>
              <a:gd name="connsiteY2" fmla="*/ 3124575 h 6249150"/>
              <a:gd name="connsiteX3" fmla="*/ 748784 w 3873359"/>
              <a:gd name="connsiteY3" fmla="*/ 6249150 h 6249150"/>
              <a:gd name="connsiteX4" fmla="*/ 0 w 3873359"/>
              <a:gd name="connsiteY4" fmla="*/ 6249150 h 624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359" h="6249150">
                <a:moveTo>
                  <a:pt x="0" y="0"/>
                </a:moveTo>
                <a:lnTo>
                  <a:pt x="748784" y="0"/>
                </a:lnTo>
                <a:cubicBezTo>
                  <a:pt x="2474439" y="0"/>
                  <a:pt x="3873359" y="1398920"/>
                  <a:pt x="3873359" y="3124575"/>
                </a:cubicBezTo>
                <a:cubicBezTo>
                  <a:pt x="3873359" y="4850230"/>
                  <a:pt x="2474439" y="6249150"/>
                  <a:pt x="748784" y="6249150"/>
                </a:cubicBezTo>
                <a:lnTo>
                  <a:pt x="0" y="6249150"/>
                </a:lnTo>
                <a:close/>
              </a:path>
            </a:pathLst>
          </a:custGeom>
        </p:spPr>
      </p:pic>
      <p:sp>
        <p:nvSpPr>
          <p:cNvPr id="80" name="Freeform 79"/>
          <p:cNvSpPr/>
          <p:nvPr/>
        </p:nvSpPr>
        <p:spPr>
          <a:xfrm rot="5400000" flipH="1">
            <a:off x="-1184758" y="1489187"/>
            <a:ext cx="6249150" cy="3879632"/>
          </a:xfrm>
          <a:custGeom>
            <a:avLst/>
            <a:gdLst>
              <a:gd name="connsiteX0" fmla="*/ 6249150 w 6249150"/>
              <a:gd name="connsiteY0" fmla="*/ 3879632 h 3879632"/>
              <a:gd name="connsiteX1" fmla="*/ 6249150 w 6249150"/>
              <a:gd name="connsiteY1" fmla="*/ 3124575 h 3879632"/>
              <a:gd name="connsiteX2" fmla="*/ 3124575 w 6249150"/>
              <a:gd name="connsiteY2" fmla="*/ 0 h 3879632"/>
              <a:gd name="connsiteX3" fmla="*/ 0 w 6249150"/>
              <a:gd name="connsiteY3" fmla="*/ 3124575 h 3879632"/>
              <a:gd name="connsiteX4" fmla="*/ 0 w 6249150"/>
              <a:gd name="connsiteY4" fmla="*/ 3879632 h 3879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9150" h="3879632">
                <a:moveTo>
                  <a:pt x="6249150" y="3879632"/>
                </a:moveTo>
                <a:lnTo>
                  <a:pt x="6249150" y="3124575"/>
                </a:lnTo>
                <a:cubicBezTo>
                  <a:pt x="6249150" y="1398920"/>
                  <a:pt x="4850230" y="0"/>
                  <a:pt x="3124575" y="0"/>
                </a:cubicBezTo>
                <a:cubicBezTo>
                  <a:pt x="1398920" y="0"/>
                  <a:pt x="0" y="1398920"/>
                  <a:pt x="0" y="3124575"/>
                </a:cubicBezTo>
                <a:lnTo>
                  <a:pt x="0" y="3879632"/>
                </a:lnTo>
                <a:close/>
              </a:path>
            </a:pathLst>
          </a:custGeom>
          <a:solidFill>
            <a:srgbClr val="419E3C">
              <a:alpha val="77000"/>
            </a:srgbClr>
          </a:solidFill>
          <a:ln>
            <a:solidFill>
              <a:srgbClr val="419E3C"/>
            </a:solid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p:nvPr>
        </p:nvSpPr>
        <p:spPr>
          <a:xfrm>
            <a:off x="381000" y="2499321"/>
            <a:ext cx="2602302" cy="759960"/>
          </a:xfrm>
        </p:spPr>
        <p:txBody>
          <a:bodyPr lIns="0" tIns="0" rIns="0" bIns="0">
            <a:noAutofit/>
          </a:bodyPr>
          <a:lstStyle/>
          <a:p>
            <a:pPr algn="l"/>
            <a:r>
              <a:rPr lang="en-US" dirty="0">
                <a:solidFill>
                  <a:srgbClr val="FFFF00"/>
                </a:solidFill>
              </a:rPr>
              <a:t>May Ghanaians resident abroad vote in public elections?</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69C7E7DE-30F0-4397-9796-DF6D2B684495}" type="slidenum">
              <a:rPr lang="en-US" smtClean="0"/>
              <a:pPr/>
              <a:t>15</a:t>
            </a:fld>
            <a:endParaRPr lang="en-US" dirty="0"/>
          </a:p>
        </p:txBody>
      </p:sp>
      <p:grpSp>
        <p:nvGrpSpPr>
          <p:cNvPr id="26" name="Group 25"/>
          <p:cNvGrpSpPr/>
          <p:nvPr/>
        </p:nvGrpSpPr>
        <p:grpSpPr>
          <a:xfrm>
            <a:off x="4157740" y="817123"/>
            <a:ext cx="6698330" cy="4346452"/>
            <a:chOff x="2388458" y="1816256"/>
            <a:chExt cx="4648519" cy="3098119"/>
          </a:xfrm>
          <a:effectLst>
            <a:outerShdw blurRad="50800" dist="38100" dir="2700000" algn="tl" rotWithShape="0">
              <a:prstClr val="black">
                <a:alpha val="40000"/>
              </a:prstClr>
            </a:outerShdw>
          </a:effectLst>
        </p:grpSpPr>
        <p:sp>
          <p:nvSpPr>
            <p:cNvPr id="31" name="Freeform 30"/>
            <p:cNvSpPr/>
            <p:nvPr/>
          </p:nvSpPr>
          <p:spPr>
            <a:xfrm>
              <a:off x="2388458" y="1816256"/>
              <a:ext cx="4648519" cy="3098119"/>
            </a:xfrm>
            <a:custGeom>
              <a:avLst/>
              <a:gdLst>
                <a:gd name="connsiteX0" fmla="*/ 0 w 4724400"/>
                <a:gd name="connsiteY0" fmla="*/ 3000375 h 3000375"/>
                <a:gd name="connsiteX1" fmla="*/ 28575 w 4724400"/>
                <a:gd name="connsiteY1" fmla="*/ 0 h 3000375"/>
                <a:gd name="connsiteX2" fmla="*/ 4724400 w 4724400"/>
                <a:gd name="connsiteY2" fmla="*/ 19050 h 3000375"/>
                <a:gd name="connsiteX3" fmla="*/ 2838450 w 4724400"/>
                <a:gd name="connsiteY3" fmla="*/ 1514475 h 3000375"/>
                <a:gd name="connsiteX0" fmla="*/ 0 w 4714875"/>
                <a:gd name="connsiteY0" fmla="*/ 3028950 h 3028950"/>
                <a:gd name="connsiteX1" fmla="*/ 28575 w 4714875"/>
                <a:gd name="connsiteY1" fmla="*/ 28575 h 3028950"/>
                <a:gd name="connsiteX2" fmla="*/ 4714875 w 4714875"/>
                <a:gd name="connsiteY2" fmla="*/ 0 h 3028950"/>
                <a:gd name="connsiteX3" fmla="*/ 2838450 w 4714875"/>
                <a:gd name="connsiteY3" fmla="*/ 1543050 h 3028950"/>
                <a:gd name="connsiteX0" fmla="*/ 0 w 4714875"/>
                <a:gd name="connsiteY0" fmla="*/ 3028950 h 3028950"/>
                <a:gd name="connsiteX1" fmla="*/ 0 w 4714875"/>
                <a:gd name="connsiteY1" fmla="*/ 28575 h 3028950"/>
                <a:gd name="connsiteX2" fmla="*/ 4714875 w 4714875"/>
                <a:gd name="connsiteY2" fmla="*/ 0 h 3028950"/>
                <a:gd name="connsiteX3" fmla="*/ 2838450 w 4714875"/>
                <a:gd name="connsiteY3" fmla="*/ 1543050 h 3028950"/>
              </a:gdLst>
              <a:ahLst/>
              <a:cxnLst>
                <a:cxn ang="0">
                  <a:pos x="connsiteX0" y="connsiteY0"/>
                </a:cxn>
                <a:cxn ang="0">
                  <a:pos x="connsiteX1" y="connsiteY1"/>
                </a:cxn>
                <a:cxn ang="0">
                  <a:pos x="connsiteX2" y="connsiteY2"/>
                </a:cxn>
                <a:cxn ang="0">
                  <a:pos x="connsiteX3" y="connsiteY3"/>
                </a:cxn>
              </a:cxnLst>
              <a:rect l="l" t="t" r="r" b="b"/>
              <a:pathLst>
                <a:path w="4714875" h="3028950">
                  <a:moveTo>
                    <a:pt x="0" y="3028950"/>
                  </a:moveTo>
                  <a:lnTo>
                    <a:pt x="0" y="28575"/>
                  </a:lnTo>
                  <a:lnTo>
                    <a:pt x="4714875" y="0"/>
                  </a:lnTo>
                  <a:lnTo>
                    <a:pt x="2838450" y="1543050"/>
                  </a:lnTo>
                </a:path>
              </a:pathLst>
            </a:custGeom>
            <a:ln w="38100">
              <a:solidFill>
                <a:schemeClr val="accent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endParaRPr lang="ko-KR" altLang="en-US"/>
            </a:p>
          </p:txBody>
        </p:sp>
        <p:sp>
          <p:nvSpPr>
            <p:cNvPr id="34" name="Isosceles Triangle 33"/>
            <p:cNvSpPr/>
            <p:nvPr/>
          </p:nvSpPr>
          <p:spPr>
            <a:xfrm rot="14109534">
              <a:off x="4968359" y="3298223"/>
              <a:ext cx="286380" cy="24687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grpSp>
      <p:grpSp>
        <p:nvGrpSpPr>
          <p:cNvPr id="35" name="Group 34"/>
          <p:cNvGrpSpPr/>
          <p:nvPr/>
        </p:nvGrpSpPr>
        <p:grpSpPr>
          <a:xfrm rot="10800000">
            <a:off x="4157739" y="1872440"/>
            <a:ext cx="6670899" cy="4502478"/>
            <a:chOff x="800099" y="1247775"/>
            <a:chExt cx="4714875" cy="3028950"/>
          </a:xfrm>
          <a:effectLst>
            <a:outerShdw blurRad="50800" dist="38100" dir="2700000" algn="tl" rotWithShape="0">
              <a:prstClr val="black">
                <a:alpha val="40000"/>
              </a:prstClr>
            </a:outerShdw>
          </a:effectLst>
        </p:grpSpPr>
        <p:sp>
          <p:nvSpPr>
            <p:cNvPr id="36" name="Freeform 35"/>
            <p:cNvSpPr/>
            <p:nvPr/>
          </p:nvSpPr>
          <p:spPr>
            <a:xfrm>
              <a:off x="800099" y="1247775"/>
              <a:ext cx="4714875" cy="3028950"/>
            </a:xfrm>
            <a:custGeom>
              <a:avLst/>
              <a:gdLst>
                <a:gd name="connsiteX0" fmla="*/ 0 w 4724400"/>
                <a:gd name="connsiteY0" fmla="*/ 3000375 h 3000375"/>
                <a:gd name="connsiteX1" fmla="*/ 28575 w 4724400"/>
                <a:gd name="connsiteY1" fmla="*/ 0 h 3000375"/>
                <a:gd name="connsiteX2" fmla="*/ 4724400 w 4724400"/>
                <a:gd name="connsiteY2" fmla="*/ 19050 h 3000375"/>
                <a:gd name="connsiteX3" fmla="*/ 2838450 w 4724400"/>
                <a:gd name="connsiteY3" fmla="*/ 1514475 h 3000375"/>
                <a:gd name="connsiteX0" fmla="*/ 0 w 4714875"/>
                <a:gd name="connsiteY0" fmla="*/ 3028950 h 3028950"/>
                <a:gd name="connsiteX1" fmla="*/ 28575 w 4714875"/>
                <a:gd name="connsiteY1" fmla="*/ 28575 h 3028950"/>
                <a:gd name="connsiteX2" fmla="*/ 4714875 w 4714875"/>
                <a:gd name="connsiteY2" fmla="*/ 0 h 3028950"/>
                <a:gd name="connsiteX3" fmla="*/ 2838450 w 4714875"/>
                <a:gd name="connsiteY3" fmla="*/ 1543050 h 3028950"/>
                <a:gd name="connsiteX0" fmla="*/ 0 w 4714875"/>
                <a:gd name="connsiteY0" fmla="*/ 3028950 h 3028950"/>
                <a:gd name="connsiteX1" fmla="*/ 0 w 4714875"/>
                <a:gd name="connsiteY1" fmla="*/ 28575 h 3028950"/>
                <a:gd name="connsiteX2" fmla="*/ 4714875 w 4714875"/>
                <a:gd name="connsiteY2" fmla="*/ 0 h 3028950"/>
                <a:gd name="connsiteX3" fmla="*/ 2838450 w 4714875"/>
                <a:gd name="connsiteY3" fmla="*/ 1543050 h 3028950"/>
              </a:gdLst>
              <a:ahLst/>
              <a:cxnLst>
                <a:cxn ang="0">
                  <a:pos x="connsiteX0" y="connsiteY0"/>
                </a:cxn>
                <a:cxn ang="0">
                  <a:pos x="connsiteX1" y="connsiteY1"/>
                </a:cxn>
                <a:cxn ang="0">
                  <a:pos x="connsiteX2" y="connsiteY2"/>
                </a:cxn>
                <a:cxn ang="0">
                  <a:pos x="connsiteX3" y="connsiteY3"/>
                </a:cxn>
              </a:cxnLst>
              <a:rect l="l" t="t" r="r" b="b"/>
              <a:pathLst>
                <a:path w="4714875" h="3028950">
                  <a:moveTo>
                    <a:pt x="0" y="3028950"/>
                  </a:moveTo>
                  <a:lnTo>
                    <a:pt x="0" y="28575"/>
                  </a:lnTo>
                  <a:lnTo>
                    <a:pt x="4714875" y="0"/>
                  </a:lnTo>
                  <a:lnTo>
                    <a:pt x="2838450" y="1543050"/>
                  </a:lnTo>
                </a:path>
              </a:pathLst>
            </a:custGeom>
            <a:ln w="38100">
              <a:solidFill>
                <a:schemeClr val="accent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endParaRPr lang="ko-KR" altLang="en-US" dirty="0"/>
            </a:p>
          </p:txBody>
        </p:sp>
        <p:sp>
          <p:nvSpPr>
            <p:cNvPr id="37" name="Isosceles Triangle 36"/>
            <p:cNvSpPr/>
            <p:nvPr/>
          </p:nvSpPr>
          <p:spPr>
            <a:xfrm rot="14109534">
              <a:off x="3431526" y="2717888"/>
              <a:ext cx="286380" cy="24687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grpSp>
      <p:grpSp>
        <p:nvGrpSpPr>
          <p:cNvPr id="38" name="Group 37"/>
          <p:cNvGrpSpPr/>
          <p:nvPr/>
        </p:nvGrpSpPr>
        <p:grpSpPr>
          <a:xfrm>
            <a:off x="4157740" y="908776"/>
            <a:ext cx="3905302" cy="2160624"/>
            <a:chOff x="5076056" y="2073670"/>
            <a:chExt cx="3504380" cy="2160624"/>
          </a:xfrm>
        </p:grpSpPr>
        <p:sp>
          <p:nvSpPr>
            <p:cNvPr id="39" name="TextBox 16"/>
            <p:cNvSpPr txBox="1"/>
            <p:nvPr/>
          </p:nvSpPr>
          <p:spPr>
            <a:xfrm>
              <a:off x="5076056" y="2418412"/>
              <a:ext cx="3504380" cy="1815882"/>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285750" indent="-285750">
                <a:buFont typeface="Wingdings" panose="05000000000000000000" pitchFamily="2" charset="2"/>
                <a:buChar char="Ø"/>
              </a:pPr>
              <a:r>
                <a:rPr lang="en-US" altLang="ko-KR" sz="1400" dirty="0">
                  <a:solidFill>
                    <a:schemeClr val="tx1">
                      <a:lumMod val="75000"/>
                      <a:lumOff val="25000"/>
                    </a:schemeClr>
                  </a:solidFill>
                  <a:latin typeface="Century Gothic" panose="020B0502020202020204" pitchFamily="34" charset="0"/>
                  <a:cs typeface="Arial" pitchFamily="34" charset="0"/>
                </a:rPr>
                <a:t>Article 42 of the 1992 Constitution;</a:t>
              </a:r>
            </a:p>
            <a:p>
              <a:pPr marL="285750" indent="-285750">
                <a:buFont typeface="Wingdings" panose="05000000000000000000" pitchFamily="2" charset="2"/>
                <a:buChar char="Ø"/>
              </a:pPr>
              <a:r>
                <a:rPr lang="en-US" altLang="ko-KR" sz="1400" dirty="0">
                  <a:solidFill>
                    <a:schemeClr val="tx1">
                      <a:lumMod val="75000"/>
                      <a:lumOff val="25000"/>
                    </a:schemeClr>
                  </a:solidFill>
                  <a:latin typeface="Century Gothic" panose="020B0502020202020204" pitchFamily="34" charset="0"/>
                  <a:cs typeface="Arial" pitchFamily="34" charset="0"/>
                </a:rPr>
                <a:t>Article 17(2) of the 1992 Constitution of Ghana;</a:t>
              </a:r>
            </a:p>
            <a:p>
              <a:pPr marL="285750" indent="-285750">
                <a:buFont typeface="Wingdings" panose="05000000000000000000" pitchFamily="2" charset="2"/>
                <a:buChar char="Ø"/>
              </a:pPr>
              <a:r>
                <a:rPr lang="en-US" altLang="ko-KR" sz="1400" dirty="0">
                  <a:solidFill>
                    <a:schemeClr val="tx1">
                      <a:lumMod val="75000"/>
                      <a:lumOff val="25000"/>
                    </a:schemeClr>
                  </a:solidFill>
                  <a:latin typeface="Century Gothic" panose="020B0502020202020204" pitchFamily="34" charset="0"/>
                  <a:cs typeface="Arial" pitchFamily="34" charset="0"/>
                </a:rPr>
                <a:t>Section 8(1) of the Representation of the People Law, 1992, PNDCL 284; and</a:t>
              </a:r>
            </a:p>
            <a:p>
              <a:pPr marL="285750" indent="-285750">
                <a:buFont typeface="Wingdings" panose="05000000000000000000" pitchFamily="2" charset="2"/>
                <a:buChar char="Ø"/>
              </a:pPr>
              <a:r>
                <a:rPr lang="en-US" altLang="ko-KR" sz="1400" dirty="0">
                  <a:solidFill>
                    <a:schemeClr val="tx1">
                      <a:lumMod val="75000"/>
                      <a:lumOff val="25000"/>
                    </a:schemeClr>
                  </a:solidFill>
                  <a:latin typeface="Century Gothic" panose="020B0502020202020204" pitchFamily="34" charset="0"/>
                  <a:cs typeface="Arial" pitchFamily="34" charset="0"/>
                </a:rPr>
                <a:t>Section 1(b) of the Representation of the People Amendment Act (ROPAA), 2006, Act 699.</a:t>
              </a:r>
            </a:p>
          </p:txBody>
        </p:sp>
        <p:sp>
          <p:nvSpPr>
            <p:cNvPr id="40" name="TextBox 17"/>
            <p:cNvSpPr txBox="1"/>
            <p:nvPr/>
          </p:nvSpPr>
          <p:spPr>
            <a:xfrm>
              <a:off x="5076056" y="2073670"/>
              <a:ext cx="3504380" cy="30777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just"/>
              <a:r>
                <a:rPr lang="en-US" altLang="ko-KR" sz="1400" b="1" dirty="0">
                  <a:solidFill>
                    <a:schemeClr val="tx1">
                      <a:lumMod val="75000"/>
                      <a:lumOff val="25000"/>
                    </a:schemeClr>
                  </a:solidFill>
                  <a:latin typeface="Century Gothic" panose="020B0502020202020204" pitchFamily="34" charset="0"/>
                  <a:cs typeface="Arial" pitchFamily="34" charset="0"/>
                </a:rPr>
                <a:t>National Legal Framework</a:t>
              </a:r>
              <a:endParaRPr lang="ko-KR" altLang="en-US" sz="1400" b="1" dirty="0">
                <a:solidFill>
                  <a:schemeClr val="tx1">
                    <a:lumMod val="75000"/>
                    <a:lumOff val="25000"/>
                  </a:schemeClr>
                </a:solidFill>
                <a:latin typeface="Century Gothic" panose="020B0502020202020204" pitchFamily="34" charset="0"/>
                <a:cs typeface="Arial" pitchFamily="34" charset="0"/>
              </a:endParaRPr>
            </a:p>
          </p:txBody>
        </p:sp>
      </p:grpSp>
      <p:grpSp>
        <p:nvGrpSpPr>
          <p:cNvPr id="41" name="Group 40"/>
          <p:cNvGrpSpPr/>
          <p:nvPr/>
        </p:nvGrpSpPr>
        <p:grpSpPr>
          <a:xfrm>
            <a:off x="6740868" y="4260737"/>
            <a:ext cx="4019544" cy="2114182"/>
            <a:chOff x="5036866" y="1685358"/>
            <a:chExt cx="3696293" cy="1844660"/>
          </a:xfrm>
        </p:grpSpPr>
        <p:sp>
          <p:nvSpPr>
            <p:cNvPr id="42" name="TextBox 19"/>
            <p:cNvSpPr txBox="1"/>
            <p:nvPr/>
          </p:nvSpPr>
          <p:spPr>
            <a:xfrm>
              <a:off x="5037888" y="1945630"/>
              <a:ext cx="3504380" cy="1584388"/>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285750" indent="-285750">
                <a:buFont typeface="Wingdings" panose="05000000000000000000" pitchFamily="2" charset="2"/>
                <a:buChar char="Ø"/>
              </a:pPr>
              <a:r>
                <a:rPr lang="en-US" altLang="ko-KR" sz="1400" dirty="0">
                  <a:solidFill>
                    <a:schemeClr val="tx1">
                      <a:lumMod val="75000"/>
                      <a:lumOff val="25000"/>
                    </a:schemeClr>
                  </a:solidFill>
                  <a:latin typeface="Century Gothic" panose="020B0502020202020204" pitchFamily="34" charset="0"/>
                  <a:cs typeface="Arial" pitchFamily="34" charset="0"/>
                </a:rPr>
                <a:t>Article 13, African Charter on Human and People’s Rights;</a:t>
              </a:r>
            </a:p>
            <a:p>
              <a:pPr marL="285750" indent="-285750">
                <a:buFont typeface="Wingdings" panose="05000000000000000000" pitchFamily="2" charset="2"/>
                <a:buChar char="Ø"/>
              </a:pPr>
              <a:r>
                <a:rPr lang="en-US" altLang="ko-KR" sz="1400" dirty="0">
                  <a:solidFill>
                    <a:schemeClr val="tx1">
                      <a:lumMod val="75000"/>
                      <a:lumOff val="25000"/>
                    </a:schemeClr>
                  </a:solidFill>
                  <a:latin typeface="Century Gothic" panose="020B0502020202020204" pitchFamily="34" charset="0"/>
                  <a:cs typeface="Arial" pitchFamily="34" charset="0"/>
                </a:rPr>
                <a:t>Article 25, International Covenant on Civil and Political Rights;</a:t>
              </a:r>
            </a:p>
            <a:p>
              <a:pPr marL="285750" indent="-285750">
                <a:buFont typeface="Wingdings" panose="05000000000000000000" pitchFamily="2" charset="2"/>
                <a:buChar char="Ø"/>
              </a:pPr>
              <a:r>
                <a:rPr lang="en-US" altLang="ko-KR" sz="1400" dirty="0">
                  <a:solidFill>
                    <a:schemeClr val="tx1">
                      <a:lumMod val="75000"/>
                      <a:lumOff val="25000"/>
                    </a:schemeClr>
                  </a:solidFill>
                  <a:latin typeface="Century Gothic" panose="020B0502020202020204" pitchFamily="34" charset="0"/>
                  <a:cs typeface="Arial" pitchFamily="34" charset="0"/>
                </a:rPr>
                <a:t>Article 21, Universal Declaration of Human Rights;</a:t>
              </a:r>
            </a:p>
            <a:p>
              <a:pPr marL="285750" indent="-285750">
                <a:buFont typeface="Wingdings" panose="05000000000000000000" pitchFamily="2" charset="2"/>
                <a:buChar char="Ø"/>
              </a:pPr>
              <a:r>
                <a:rPr lang="en-US" altLang="ko-KR" sz="1400" dirty="0">
                  <a:solidFill>
                    <a:schemeClr val="tx1">
                      <a:lumMod val="75000"/>
                      <a:lumOff val="25000"/>
                    </a:schemeClr>
                  </a:solidFill>
                  <a:latin typeface="Century Gothic" panose="020B0502020202020204" pitchFamily="34" charset="0"/>
                  <a:cs typeface="Arial" pitchFamily="34" charset="0"/>
                </a:rPr>
                <a:t>Protocol 1 of Article 3, European Convention on Human Rights.</a:t>
              </a:r>
            </a:p>
          </p:txBody>
        </p:sp>
        <p:sp>
          <p:nvSpPr>
            <p:cNvPr id="43" name="TextBox 20"/>
            <p:cNvSpPr txBox="1"/>
            <p:nvPr/>
          </p:nvSpPr>
          <p:spPr>
            <a:xfrm>
              <a:off x="5036866" y="1685358"/>
              <a:ext cx="3696293" cy="268541"/>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just"/>
              <a:r>
                <a:rPr lang="en-US" altLang="ko-KR" sz="1400" b="1" dirty="0">
                  <a:solidFill>
                    <a:schemeClr val="tx1">
                      <a:lumMod val="75000"/>
                      <a:lumOff val="25000"/>
                    </a:schemeClr>
                  </a:solidFill>
                  <a:latin typeface="Century Gothic" panose="020B0502020202020204" pitchFamily="34" charset="0"/>
                  <a:cs typeface="Arial" pitchFamily="34" charset="0"/>
                </a:rPr>
                <a:t>Regional and International Legal Framework</a:t>
              </a:r>
            </a:p>
          </p:txBody>
        </p:sp>
      </p:grpSp>
      <p:sp>
        <p:nvSpPr>
          <p:cNvPr id="3" name="Oval 2"/>
          <p:cNvSpPr/>
          <p:nvPr/>
        </p:nvSpPr>
        <p:spPr>
          <a:xfrm>
            <a:off x="6810006" y="2848105"/>
            <a:ext cx="1318992" cy="14126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Yes</a:t>
            </a:r>
            <a:endParaRPr lang="en-GB" dirty="0">
              <a:latin typeface="Century Gothic" panose="020B0502020202020204" pitchFamily="34" charset="0"/>
            </a:endParaRPr>
          </a:p>
        </p:txBody>
      </p:sp>
      <p:pic>
        <p:nvPicPr>
          <p:cNvPr id="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0412" y="1520"/>
            <a:ext cx="1423480" cy="60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Footer Placeholder 4"/>
          <p:cNvSpPr>
            <a:spLocks noGrp="1"/>
          </p:cNvSpPr>
          <p:nvPr>
            <p:ph type="ftr" sz="quarter" idx="11"/>
          </p:nvPr>
        </p:nvSpPr>
        <p:spPr>
          <a:xfrm>
            <a:off x="3698989" y="6492875"/>
            <a:ext cx="4822804" cy="365125"/>
          </a:xfrm>
        </p:spPr>
        <p:txBody>
          <a:bodyPr/>
          <a:lstStyle/>
          <a:p>
            <a:r>
              <a:rPr lang="en-US" sz="1400" dirty="0"/>
              <a:t>Atuguba &amp; Associates Presentation</a:t>
            </a:r>
          </a:p>
        </p:txBody>
      </p:sp>
      <p:sp>
        <p:nvSpPr>
          <p:cNvPr id="22" name="Date Placeholder 7"/>
          <p:cNvSpPr>
            <a:spLocks noGrp="1"/>
          </p:cNvSpPr>
          <p:nvPr>
            <p:ph type="dt" sz="half" idx="10"/>
          </p:nvPr>
        </p:nvSpPr>
        <p:spPr>
          <a:xfrm>
            <a:off x="3320374" y="6499875"/>
            <a:ext cx="2618510" cy="365125"/>
          </a:xfrm>
        </p:spPr>
        <p:txBody>
          <a:bodyPr/>
          <a:lstStyle/>
          <a:p>
            <a:r>
              <a:rPr lang="en-US" sz="1100" dirty="0">
                <a:latin typeface="Century Gothic" panose="020B0502020202020204" pitchFamily="34" charset="0"/>
              </a:rPr>
              <a:t>28/03/2021</a:t>
            </a:r>
          </a:p>
        </p:txBody>
      </p:sp>
    </p:spTree>
    <p:extLst>
      <p:ext uri="{BB962C8B-B14F-4D97-AF65-F5344CB8AC3E}">
        <p14:creationId xmlns:p14="http://schemas.microsoft.com/office/powerpoint/2010/main" val="1994759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9C7E7DE-30F0-4397-9796-DF6D2B684495}" type="slidenum">
              <a:rPr lang="en-US" smtClean="0">
                <a:latin typeface="Century Gothic" panose="020B0502020202020204" pitchFamily="34" charset="0"/>
              </a:rPr>
              <a:pPr/>
              <a:t>16</a:t>
            </a:fld>
            <a:endParaRPr lang="en-US" dirty="0">
              <a:latin typeface="Century Gothic" panose="020B0502020202020204" pitchFamily="34" charset="0"/>
            </a:endParaRPr>
          </a:p>
        </p:txBody>
      </p:sp>
      <p:grpSp>
        <p:nvGrpSpPr>
          <p:cNvPr id="8" name="Group 7">
            <a:extLst>
              <a:ext uri="{FF2B5EF4-FFF2-40B4-BE49-F238E27FC236}">
                <a16:creationId xmlns:a16="http://schemas.microsoft.com/office/drawing/2014/main" id="{5298F209-5475-4EE8-82B8-E06B477AE492}"/>
              </a:ext>
            </a:extLst>
          </p:cNvPr>
          <p:cNvGrpSpPr/>
          <p:nvPr/>
        </p:nvGrpSpPr>
        <p:grpSpPr>
          <a:xfrm>
            <a:off x="3987650" y="2442786"/>
            <a:ext cx="7413288" cy="1964987"/>
            <a:chOff x="371248" y="2076284"/>
            <a:chExt cx="5790150" cy="1981641"/>
          </a:xfrm>
        </p:grpSpPr>
        <p:cxnSp>
          <p:nvCxnSpPr>
            <p:cNvPr id="12" name="Straight Connector 11">
              <a:extLst>
                <a:ext uri="{FF2B5EF4-FFF2-40B4-BE49-F238E27FC236}">
                  <a16:creationId xmlns:a16="http://schemas.microsoft.com/office/drawing/2014/main" id="{51050D9D-4058-4D45-A51D-AB2BBB5F8A79}"/>
                </a:ext>
              </a:extLst>
            </p:cNvPr>
            <p:cNvCxnSpPr>
              <a:cxnSpLocks/>
            </p:cNvCxnSpPr>
            <p:nvPr/>
          </p:nvCxnSpPr>
          <p:spPr>
            <a:xfrm>
              <a:off x="371248" y="4057925"/>
              <a:ext cx="57901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1D2AF1F-4132-440F-9D32-9AF207CE1448}"/>
                </a:ext>
              </a:extLst>
            </p:cNvPr>
            <p:cNvCxnSpPr>
              <a:cxnSpLocks/>
            </p:cNvCxnSpPr>
            <p:nvPr/>
          </p:nvCxnSpPr>
          <p:spPr>
            <a:xfrm>
              <a:off x="371248" y="2076284"/>
              <a:ext cx="57901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5" name="Rectangle 24"/>
          <p:cNvSpPr/>
          <p:nvPr/>
        </p:nvSpPr>
        <p:spPr>
          <a:xfrm>
            <a:off x="4152751" y="2963615"/>
            <a:ext cx="7248187" cy="923330"/>
          </a:xfrm>
          <a:prstGeom prst="rect">
            <a:avLst/>
          </a:prstGeom>
        </p:spPr>
        <p:txBody>
          <a:bodyPr wrap="square">
            <a:spAutoFit/>
          </a:bodyPr>
          <a:lstStyle/>
          <a:p>
            <a:pPr algn="just"/>
            <a:r>
              <a:rPr lang="en-US" i="1" dirty="0">
                <a:latin typeface="Century Gothic" panose="020B0502020202020204" pitchFamily="34" charset="0"/>
              </a:rPr>
              <a:t>“Every citizen of Ghana of 18 years of age or above and of sound mind has the right to vote and be registered as a voter for the purposes of public elections and referenda.” </a:t>
            </a:r>
          </a:p>
        </p:txBody>
      </p:sp>
      <p:sp>
        <p:nvSpPr>
          <p:cNvPr id="9" name="Rectangle 8">
            <a:extLst>
              <a:ext uri="{FF2B5EF4-FFF2-40B4-BE49-F238E27FC236}">
                <a16:creationId xmlns:a16="http://schemas.microsoft.com/office/drawing/2014/main" id="{5C2BDC38-3037-485B-B3C3-33C9D1154E2C}"/>
              </a:ext>
            </a:extLst>
          </p:cNvPr>
          <p:cNvSpPr/>
          <p:nvPr/>
        </p:nvSpPr>
        <p:spPr>
          <a:xfrm>
            <a:off x="-9728" y="-9728"/>
            <a:ext cx="3330102" cy="6882318"/>
          </a:xfrm>
          <a:prstGeom prst="rect">
            <a:avLst/>
          </a:prstGeom>
          <a:solidFill>
            <a:srgbClr val="419E3C"/>
          </a:solidFill>
          <a:ln>
            <a:solidFill>
              <a:srgbClr val="419E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000" dirty="0">
                <a:solidFill>
                  <a:prstClr val="white"/>
                </a:solidFill>
                <a:latin typeface="Century Gothic" panose="020B0502020202020204" pitchFamily="34" charset="0"/>
              </a:rPr>
              <a:t>Article</a:t>
            </a:r>
          </a:p>
          <a:p>
            <a:pPr algn="ctr">
              <a:defRPr/>
            </a:pPr>
            <a:r>
              <a:rPr lang="en-US" sz="2000" dirty="0">
                <a:solidFill>
                  <a:prstClr val="white"/>
                </a:solidFill>
                <a:latin typeface="Century Gothic" panose="020B0502020202020204" pitchFamily="34" charset="0"/>
              </a:rPr>
              <a:t>42 of the 1992 Constitution</a:t>
            </a:r>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0412" y="1520"/>
            <a:ext cx="1423480" cy="60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Footer Placeholder 8"/>
          <p:cNvSpPr>
            <a:spLocks noGrp="1"/>
          </p:cNvSpPr>
          <p:nvPr>
            <p:ph type="ftr" sz="quarter" idx="11"/>
          </p:nvPr>
        </p:nvSpPr>
        <p:spPr>
          <a:xfrm>
            <a:off x="4800600" y="6488969"/>
            <a:ext cx="4648200" cy="365125"/>
          </a:xfrm>
        </p:spPr>
        <p:txBody>
          <a:bodyPr/>
          <a:lstStyle/>
          <a:p>
            <a:r>
              <a:rPr lang="en-US" sz="1100" dirty="0">
                <a:solidFill>
                  <a:schemeClr val="tx1"/>
                </a:solidFill>
                <a:latin typeface="Century Gothic" panose="020B0502020202020204" pitchFamily="34" charset="0"/>
              </a:rPr>
              <a:t>Atuguba &amp; Associates Presentation</a:t>
            </a:r>
          </a:p>
        </p:txBody>
      </p:sp>
      <p:sp>
        <p:nvSpPr>
          <p:cNvPr id="17" name="Date Placeholder 7"/>
          <p:cNvSpPr>
            <a:spLocks noGrp="1"/>
          </p:cNvSpPr>
          <p:nvPr>
            <p:ph type="dt" sz="half" idx="10"/>
          </p:nvPr>
        </p:nvSpPr>
        <p:spPr>
          <a:xfrm>
            <a:off x="3320374" y="6499875"/>
            <a:ext cx="2618510" cy="365125"/>
          </a:xfrm>
        </p:spPr>
        <p:txBody>
          <a:bodyPr/>
          <a:lstStyle/>
          <a:p>
            <a:r>
              <a:rPr lang="en-US" sz="1100" dirty="0">
                <a:latin typeface="Century Gothic" panose="020B0502020202020204" pitchFamily="34" charset="0"/>
              </a:rPr>
              <a:t>28/03/2021</a:t>
            </a:r>
          </a:p>
        </p:txBody>
      </p:sp>
    </p:spTree>
    <p:extLst>
      <p:ext uri="{BB962C8B-B14F-4D97-AF65-F5344CB8AC3E}">
        <p14:creationId xmlns:p14="http://schemas.microsoft.com/office/powerpoint/2010/main" val="834142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9C7E7DE-30F0-4397-9796-DF6D2B684495}" type="slidenum">
              <a:rPr lang="en-US" smtClean="0">
                <a:latin typeface="Century Gothic" panose="020B0502020202020204" pitchFamily="34" charset="0"/>
              </a:rPr>
              <a:pPr/>
              <a:t>17</a:t>
            </a:fld>
            <a:endParaRPr lang="en-US" dirty="0">
              <a:latin typeface="Century Gothic" panose="020B0502020202020204" pitchFamily="34" charset="0"/>
            </a:endParaRPr>
          </a:p>
        </p:txBody>
      </p:sp>
      <p:grpSp>
        <p:nvGrpSpPr>
          <p:cNvPr id="8" name="Group 7">
            <a:extLst>
              <a:ext uri="{FF2B5EF4-FFF2-40B4-BE49-F238E27FC236}">
                <a16:creationId xmlns:a16="http://schemas.microsoft.com/office/drawing/2014/main" id="{5298F209-5475-4EE8-82B8-E06B477AE492}"/>
              </a:ext>
            </a:extLst>
          </p:cNvPr>
          <p:cNvGrpSpPr/>
          <p:nvPr/>
        </p:nvGrpSpPr>
        <p:grpSpPr>
          <a:xfrm>
            <a:off x="3933991" y="2034450"/>
            <a:ext cx="7413288" cy="3035560"/>
            <a:chOff x="371248" y="2076284"/>
            <a:chExt cx="5790150" cy="1981641"/>
          </a:xfrm>
        </p:grpSpPr>
        <p:cxnSp>
          <p:nvCxnSpPr>
            <p:cNvPr id="12" name="Straight Connector 11">
              <a:extLst>
                <a:ext uri="{FF2B5EF4-FFF2-40B4-BE49-F238E27FC236}">
                  <a16:creationId xmlns:a16="http://schemas.microsoft.com/office/drawing/2014/main" id="{51050D9D-4058-4D45-A51D-AB2BBB5F8A79}"/>
                </a:ext>
              </a:extLst>
            </p:cNvPr>
            <p:cNvCxnSpPr>
              <a:cxnSpLocks/>
            </p:cNvCxnSpPr>
            <p:nvPr/>
          </p:nvCxnSpPr>
          <p:spPr>
            <a:xfrm>
              <a:off x="371248" y="4057925"/>
              <a:ext cx="57901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1D2AF1F-4132-440F-9D32-9AF207CE1448}"/>
                </a:ext>
              </a:extLst>
            </p:cNvPr>
            <p:cNvCxnSpPr>
              <a:cxnSpLocks/>
            </p:cNvCxnSpPr>
            <p:nvPr/>
          </p:nvCxnSpPr>
          <p:spPr>
            <a:xfrm>
              <a:off x="371248" y="2076284"/>
              <a:ext cx="57901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5" name="Rectangle 24"/>
          <p:cNvSpPr/>
          <p:nvPr/>
        </p:nvSpPr>
        <p:spPr>
          <a:xfrm>
            <a:off x="4016541" y="2403403"/>
            <a:ext cx="7248187" cy="2308324"/>
          </a:xfrm>
          <a:prstGeom prst="rect">
            <a:avLst/>
          </a:prstGeom>
        </p:spPr>
        <p:txBody>
          <a:bodyPr wrap="square">
            <a:spAutoFit/>
          </a:bodyPr>
          <a:lstStyle/>
          <a:p>
            <a:pPr algn="just"/>
            <a:r>
              <a:rPr lang="en-US" dirty="0">
                <a:latin typeface="Century Gothic" panose="020B0502020202020204" pitchFamily="34" charset="0"/>
              </a:rPr>
              <a:t>Addy v. AG &amp; EC, [1997] 1 GLR 47, 52-53: “[E]very sane Ghanaian citizen of eighteen years and above,” has the right to vote in public elections and referenda in Ghana. </a:t>
            </a:r>
          </a:p>
          <a:p>
            <a:pPr algn="just"/>
            <a:endParaRPr lang="en-US" dirty="0">
              <a:latin typeface="Century Gothic" panose="020B0502020202020204" pitchFamily="34" charset="0"/>
            </a:endParaRPr>
          </a:p>
          <a:p>
            <a:pPr algn="just"/>
            <a:r>
              <a:rPr lang="en-US" dirty="0">
                <a:latin typeface="Century Gothic" panose="020B0502020202020204" pitchFamily="34" charset="0"/>
              </a:rPr>
              <a:t>“Whatever the philosophical thought on the right to vote, article 42 of the Constitution, 1992 of Ghana makes the right to vote, a constitutional right conferred on every Ghanaian citizen of eighteen years and above.” Id. </a:t>
            </a:r>
          </a:p>
        </p:txBody>
      </p:sp>
      <p:sp>
        <p:nvSpPr>
          <p:cNvPr id="9" name="Rectangle 8">
            <a:extLst>
              <a:ext uri="{FF2B5EF4-FFF2-40B4-BE49-F238E27FC236}">
                <a16:creationId xmlns:a16="http://schemas.microsoft.com/office/drawing/2014/main" id="{5C2BDC38-3037-485B-B3C3-33C9D1154E2C}"/>
              </a:ext>
            </a:extLst>
          </p:cNvPr>
          <p:cNvSpPr/>
          <p:nvPr/>
        </p:nvSpPr>
        <p:spPr>
          <a:xfrm>
            <a:off x="-9728" y="1369"/>
            <a:ext cx="3330102" cy="6882318"/>
          </a:xfrm>
          <a:prstGeom prst="rect">
            <a:avLst/>
          </a:prstGeom>
          <a:solidFill>
            <a:srgbClr val="419E3C"/>
          </a:solidFill>
          <a:ln>
            <a:solidFill>
              <a:srgbClr val="419E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000" dirty="0">
                <a:solidFill>
                  <a:prstClr val="white"/>
                </a:solidFill>
                <a:latin typeface="Century Gothic" panose="020B0502020202020204" pitchFamily="34" charset="0"/>
              </a:rPr>
              <a:t>Citizenship confers on a person a bundle of rights, including the right to vote and to be voted for.</a:t>
            </a: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0412" y="1520"/>
            <a:ext cx="1423480" cy="60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Footer Placeholder 8"/>
          <p:cNvSpPr>
            <a:spLocks noGrp="1"/>
          </p:cNvSpPr>
          <p:nvPr>
            <p:ph type="ftr" sz="quarter" idx="11"/>
          </p:nvPr>
        </p:nvSpPr>
        <p:spPr>
          <a:xfrm>
            <a:off x="4800600" y="6488969"/>
            <a:ext cx="4648200" cy="365125"/>
          </a:xfrm>
        </p:spPr>
        <p:txBody>
          <a:bodyPr/>
          <a:lstStyle/>
          <a:p>
            <a:r>
              <a:rPr lang="en-US" sz="1100" dirty="0">
                <a:solidFill>
                  <a:schemeClr val="tx1"/>
                </a:solidFill>
                <a:latin typeface="Century Gothic" panose="020B0502020202020204" pitchFamily="34" charset="0"/>
              </a:rPr>
              <a:t>Atuguba &amp; Associates Presentation</a:t>
            </a:r>
          </a:p>
        </p:txBody>
      </p:sp>
      <p:sp>
        <p:nvSpPr>
          <p:cNvPr id="14" name="Date Placeholder 7"/>
          <p:cNvSpPr>
            <a:spLocks noGrp="1"/>
          </p:cNvSpPr>
          <p:nvPr>
            <p:ph type="dt" sz="half" idx="10"/>
          </p:nvPr>
        </p:nvSpPr>
        <p:spPr>
          <a:xfrm>
            <a:off x="3320374" y="6499875"/>
            <a:ext cx="2618510" cy="365125"/>
          </a:xfrm>
        </p:spPr>
        <p:txBody>
          <a:bodyPr/>
          <a:lstStyle/>
          <a:p>
            <a:r>
              <a:rPr lang="en-US" sz="1100" dirty="0">
                <a:latin typeface="Century Gothic" panose="020B0502020202020204" pitchFamily="34" charset="0"/>
              </a:rPr>
              <a:t>28/03/2021</a:t>
            </a:r>
          </a:p>
        </p:txBody>
      </p:sp>
    </p:spTree>
    <p:extLst>
      <p:ext uri="{BB962C8B-B14F-4D97-AF65-F5344CB8AC3E}">
        <p14:creationId xmlns:p14="http://schemas.microsoft.com/office/powerpoint/2010/main" val="773071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9C7E7DE-30F0-4397-9796-DF6D2B684495}" type="slidenum">
              <a:rPr lang="en-US" smtClean="0">
                <a:latin typeface="Century Gothic" panose="020B0502020202020204" pitchFamily="34" charset="0"/>
              </a:rPr>
              <a:pPr/>
              <a:t>18</a:t>
            </a:fld>
            <a:endParaRPr lang="en-US" dirty="0">
              <a:latin typeface="Century Gothic" panose="020B0502020202020204" pitchFamily="34" charset="0"/>
            </a:endParaRPr>
          </a:p>
        </p:txBody>
      </p:sp>
      <p:grpSp>
        <p:nvGrpSpPr>
          <p:cNvPr id="8" name="Group 7">
            <a:extLst>
              <a:ext uri="{FF2B5EF4-FFF2-40B4-BE49-F238E27FC236}">
                <a16:creationId xmlns:a16="http://schemas.microsoft.com/office/drawing/2014/main" id="{5298F209-5475-4EE8-82B8-E06B477AE492}"/>
              </a:ext>
            </a:extLst>
          </p:cNvPr>
          <p:cNvGrpSpPr/>
          <p:nvPr/>
        </p:nvGrpSpPr>
        <p:grpSpPr>
          <a:xfrm>
            <a:off x="3579077" y="1002369"/>
            <a:ext cx="7413288" cy="2188318"/>
            <a:chOff x="371248" y="2076284"/>
            <a:chExt cx="5790150" cy="1981641"/>
          </a:xfrm>
        </p:grpSpPr>
        <p:cxnSp>
          <p:nvCxnSpPr>
            <p:cNvPr id="12" name="Straight Connector 11">
              <a:extLst>
                <a:ext uri="{FF2B5EF4-FFF2-40B4-BE49-F238E27FC236}">
                  <a16:creationId xmlns:a16="http://schemas.microsoft.com/office/drawing/2014/main" id="{51050D9D-4058-4D45-A51D-AB2BBB5F8A79}"/>
                </a:ext>
              </a:extLst>
            </p:cNvPr>
            <p:cNvCxnSpPr>
              <a:cxnSpLocks/>
            </p:cNvCxnSpPr>
            <p:nvPr/>
          </p:nvCxnSpPr>
          <p:spPr>
            <a:xfrm>
              <a:off x="371248" y="4057925"/>
              <a:ext cx="57901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1D2AF1F-4132-440F-9D32-9AF207CE1448}"/>
                </a:ext>
              </a:extLst>
            </p:cNvPr>
            <p:cNvCxnSpPr>
              <a:cxnSpLocks/>
            </p:cNvCxnSpPr>
            <p:nvPr/>
          </p:nvCxnSpPr>
          <p:spPr>
            <a:xfrm>
              <a:off x="371248" y="2076284"/>
              <a:ext cx="57901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5" name="Rectangle 24"/>
          <p:cNvSpPr/>
          <p:nvPr/>
        </p:nvSpPr>
        <p:spPr>
          <a:xfrm>
            <a:off x="3579078" y="1294464"/>
            <a:ext cx="7413288" cy="2031325"/>
          </a:xfrm>
          <a:prstGeom prst="rect">
            <a:avLst/>
          </a:prstGeom>
        </p:spPr>
        <p:txBody>
          <a:bodyPr wrap="square">
            <a:spAutoFit/>
          </a:bodyPr>
          <a:lstStyle/>
          <a:p>
            <a:pPr algn="just"/>
            <a:r>
              <a:rPr lang="en-US" dirty="0" err="1">
                <a:latin typeface="Century Gothic" panose="020B0502020202020204" pitchFamily="34" charset="0"/>
              </a:rPr>
              <a:t>Apaloo</a:t>
            </a:r>
            <a:r>
              <a:rPr lang="en-US" dirty="0">
                <a:latin typeface="Century Gothic" panose="020B0502020202020204" pitchFamily="34" charset="0"/>
              </a:rPr>
              <a:t> v. EC [2001] 1 GLR 1: “In the contemporary world, any limitation on suffrage is rejected. It is universally accepted that there is no reason at all for exclusion of the right to vote or any limitation to it considering that all men are created equal and have a vote each.”</a:t>
            </a:r>
          </a:p>
          <a:p>
            <a:pPr algn="just"/>
            <a:endParaRPr lang="en-US" dirty="0">
              <a:latin typeface="Century Gothic" panose="020B0502020202020204" pitchFamily="34" charset="0"/>
            </a:endParaRPr>
          </a:p>
          <a:p>
            <a:pPr algn="just"/>
            <a:endParaRPr lang="en-US" dirty="0">
              <a:latin typeface="Century Gothic" panose="020B0502020202020204" pitchFamily="34" charset="0"/>
            </a:endParaRPr>
          </a:p>
        </p:txBody>
      </p:sp>
      <p:sp>
        <p:nvSpPr>
          <p:cNvPr id="2" name="Rectangle 1"/>
          <p:cNvSpPr/>
          <p:nvPr/>
        </p:nvSpPr>
        <p:spPr>
          <a:xfrm>
            <a:off x="3579077" y="3731689"/>
            <a:ext cx="7325739" cy="2031325"/>
          </a:xfrm>
          <a:prstGeom prst="rect">
            <a:avLst/>
          </a:prstGeom>
        </p:spPr>
        <p:txBody>
          <a:bodyPr wrap="square">
            <a:spAutoFit/>
          </a:bodyPr>
          <a:lstStyle/>
          <a:p>
            <a:pPr algn="just"/>
            <a:r>
              <a:rPr lang="en-US" dirty="0" err="1">
                <a:latin typeface="Century Gothic" panose="020B0502020202020204" pitchFamily="34" charset="0"/>
              </a:rPr>
              <a:t>Ahumah</a:t>
            </a:r>
            <a:r>
              <a:rPr lang="en-US" dirty="0">
                <a:latin typeface="Century Gothic" panose="020B0502020202020204" pitchFamily="34" charset="0"/>
              </a:rPr>
              <a:t> </a:t>
            </a:r>
            <a:r>
              <a:rPr lang="en-US" dirty="0" err="1">
                <a:latin typeface="Century Gothic" panose="020B0502020202020204" pitchFamily="34" charset="0"/>
              </a:rPr>
              <a:t>Ocansey</a:t>
            </a:r>
            <a:r>
              <a:rPr lang="en-US" dirty="0">
                <a:latin typeface="Century Gothic" panose="020B0502020202020204" pitchFamily="34" charset="0"/>
              </a:rPr>
              <a:t> v. EC and Centre for Human Rights and Civil Liberties (CHURCHIL) v. AG and the EC [2010 SCGLR 575: Wood CJ: “I have based the call on Ghana to join the League of Nations who place a high premium on prisoner’s fundamental right to vote, not on sentimentality or some other non legal reasoning, but on the just requirement of the Constitution, the Supreme Law of this land as it stands.”</a:t>
            </a:r>
          </a:p>
        </p:txBody>
      </p:sp>
      <p:cxnSp>
        <p:nvCxnSpPr>
          <p:cNvPr id="9" name="Straight Connector 8">
            <a:extLst>
              <a:ext uri="{FF2B5EF4-FFF2-40B4-BE49-F238E27FC236}">
                <a16:creationId xmlns:a16="http://schemas.microsoft.com/office/drawing/2014/main" id="{51050D9D-4058-4D45-A51D-AB2BBB5F8A79}"/>
              </a:ext>
            </a:extLst>
          </p:cNvPr>
          <p:cNvCxnSpPr>
            <a:cxnSpLocks/>
          </p:cNvCxnSpPr>
          <p:nvPr/>
        </p:nvCxnSpPr>
        <p:spPr>
          <a:xfrm>
            <a:off x="3666626" y="6129018"/>
            <a:ext cx="74132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C2BDC38-3037-485B-B3C3-33C9D1154E2C}"/>
              </a:ext>
            </a:extLst>
          </p:cNvPr>
          <p:cNvSpPr/>
          <p:nvPr/>
        </p:nvSpPr>
        <p:spPr>
          <a:xfrm>
            <a:off x="-9728" y="0"/>
            <a:ext cx="3330102" cy="6882318"/>
          </a:xfrm>
          <a:prstGeom prst="rect">
            <a:avLst/>
          </a:prstGeom>
          <a:solidFill>
            <a:srgbClr val="419E3C"/>
          </a:solidFill>
          <a:ln>
            <a:solidFill>
              <a:srgbClr val="419E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entury Gothic" panose="020B0502020202020204" pitchFamily="34" charset="0"/>
            </a:endParaRP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0412" y="1520"/>
            <a:ext cx="1423480" cy="60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Footer Placeholder 8"/>
          <p:cNvSpPr>
            <a:spLocks noGrp="1"/>
          </p:cNvSpPr>
          <p:nvPr>
            <p:ph type="ftr" sz="quarter" idx="11"/>
          </p:nvPr>
        </p:nvSpPr>
        <p:spPr>
          <a:xfrm>
            <a:off x="4800600" y="6488969"/>
            <a:ext cx="4648200" cy="365125"/>
          </a:xfrm>
        </p:spPr>
        <p:txBody>
          <a:bodyPr/>
          <a:lstStyle/>
          <a:p>
            <a:r>
              <a:rPr lang="en-US" sz="1100" dirty="0">
                <a:solidFill>
                  <a:schemeClr val="tx1"/>
                </a:solidFill>
                <a:latin typeface="Century Gothic" panose="020B0502020202020204" pitchFamily="34" charset="0"/>
              </a:rPr>
              <a:t>Atuguba &amp; Associates Presentation</a:t>
            </a:r>
          </a:p>
        </p:txBody>
      </p:sp>
      <p:sp>
        <p:nvSpPr>
          <p:cNvPr id="15" name="Date Placeholder 7"/>
          <p:cNvSpPr>
            <a:spLocks noGrp="1"/>
          </p:cNvSpPr>
          <p:nvPr>
            <p:ph type="dt" sz="half" idx="10"/>
          </p:nvPr>
        </p:nvSpPr>
        <p:spPr>
          <a:xfrm>
            <a:off x="3320374" y="6499875"/>
            <a:ext cx="2618510" cy="365125"/>
          </a:xfrm>
        </p:spPr>
        <p:txBody>
          <a:bodyPr/>
          <a:lstStyle/>
          <a:p>
            <a:r>
              <a:rPr lang="en-US" sz="1100" dirty="0">
                <a:latin typeface="Century Gothic" panose="020B0502020202020204" pitchFamily="34" charset="0"/>
              </a:rPr>
              <a:t>28/03/2021</a:t>
            </a:r>
          </a:p>
        </p:txBody>
      </p:sp>
    </p:spTree>
    <p:extLst>
      <p:ext uri="{BB962C8B-B14F-4D97-AF65-F5344CB8AC3E}">
        <p14:creationId xmlns:p14="http://schemas.microsoft.com/office/powerpoint/2010/main" val="2799704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80"/>
          <p:cNvPicPr>
            <a:picLocks noChangeAspect="1"/>
          </p:cNvPicPr>
          <p:nvPr/>
        </p:nvPicPr>
        <p:blipFill>
          <a:blip r:embed="rId3" cstate="screen">
            <a:extLst>
              <a:ext uri="{28A0092B-C50C-407E-A947-70E740481C1C}">
                <a14:useLocalDpi xmlns:a14="http://schemas.microsoft.com/office/drawing/2010/main"/>
              </a:ext>
            </a:extLst>
          </a:blip>
          <a:srcRect l="10410" t="4439" r="4871" b="4439"/>
          <a:stretch>
            <a:fillRect/>
          </a:stretch>
        </p:blipFill>
        <p:spPr>
          <a:xfrm>
            <a:off x="1" y="304428"/>
            <a:ext cx="3873359" cy="6249150"/>
          </a:xfrm>
          <a:custGeom>
            <a:avLst/>
            <a:gdLst>
              <a:gd name="connsiteX0" fmla="*/ 0 w 3873359"/>
              <a:gd name="connsiteY0" fmla="*/ 0 h 6249150"/>
              <a:gd name="connsiteX1" fmla="*/ 748784 w 3873359"/>
              <a:gd name="connsiteY1" fmla="*/ 0 h 6249150"/>
              <a:gd name="connsiteX2" fmla="*/ 3873359 w 3873359"/>
              <a:gd name="connsiteY2" fmla="*/ 3124575 h 6249150"/>
              <a:gd name="connsiteX3" fmla="*/ 748784 w 3873359"/>
              <a:gd name="connsiteY3" fmla="*/ 6249150 h 6249150"/>
              <a:gd name="connsiteX4" fmla="*/ 0 w 3873359"/>
              <a:gd name="connsiteY4" fmla="*/ 6249150 h 624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359" h="6249150">
                <a:moveTo>
                  <a:pt x="0" y="0"/>
                </a:moveTo>
                <a:lnTo>
                  <a:pt x="748784" y="0"/>
                </a:lnTo>
                <a:cubicBezTo>
                  <a:pt x="2474439" y="0"/>
                  <a:pt x="3873359" y="1398920"/>
                  <a:pt x="3873359" y="3124575"/>
                </a:cubicBezTo>
                <a:cubicBezTo>
                  <a:pt x="3873359" y="4850230"/>
                  <a:pt x="2474439" y="6249150"/>
                  <a:pt x="748784" y="6249150"/>
                </a:cubicBezTo>
                <a:lnTo>
                  <a:pt x="0" y="6249150"/>
                </a:lnTo>
                <a:close/>
              </a:path>
            </a:pathLst>
          </a:custGeom>
        </p:spPr>
      </p:pic>
      <p:sp>
        <p:nvSpPr>
          <p:cNvPr id="80" name="Freeform 79"/>
          <p:cNvSpPr/>
          <p:nvPr/>
        </p:nvSpPr>
        <p:spPr>
          <a:xfrm rot="5400000" flipH="1">
            <a:off x="-1184759" y="1489187"/>
            <a:ext cx="6249150" cy="3879632"/>
          </a:xfrm>
          <a:custGeom>
            <a:avLst/>
            <a:gdLst>
              <a:gd name="connsiteX0" fmla="*/ 6249150 w 6249150"/>
              <a:gd name="connsiteY0" fmla="*/ 3879632 h 3879632"/>
              <a:gd name="connsiteX1" fmla="*/ 6249150 w 6249150"/>
              <a:gd name="connsiteY1" fmla="*/ 3124575 h 3879632"/>
              <a:gd name="connsiteX2" fmla="*/ 3124575 w 6249150"/>
              <a:gd name="connsiteY2" fmla="*/ 0 h 3879632"/>
              <a:gd name="connsiteX3" fmla="*/ 0 w 6249150"/>
              <a:gd name="connsiteY3" fmla="*/ 3124575 h 3879632"/>
              <a:gd name="connsiteX4" fmla="*/ 0 w 6249150"/>
              <a:gd name="connsiteY4" fmla="*/ 3879632 h 3879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9150" h="3879632">
                <a:moveTo>
                  <a:pt x="6249150" y="3879632"/>
                </a:moveTo>
                <a:lnTo>
                  <a:pt x="6249150" y="3124575"/>
                </a:lnTo>
                <a:cubicBezTo>
                  <a:pt x="6249150" y="1398920"/>
                  <a:pt x="4850230" y="0"/>
                  <a:pt x="3124575" y="0"/>
                </a:cubicBezTo>
                <a:cubicBezTo>
                  <a:pt x="1398920" y="0"/>
                  <a:pt x="0" y="1398920"/>
                  <a:pt x="0" y="3124575"/>
                </a:cubicBezTo>
                <a:lnTo>
                  <a:pt x="0" y="3879632"/>
                </a:lnTo>
                <a:close/>
              </a:path>
            </a:pathLst>
          </a:custGeom>
          <a:solidFill>
            <a:srgbClr val="419E3C">
              <a:alpha val="77000"/>
            </a:srgbClr>
          </a:solidFill>
          <a:ln>
            <a:solidFill>
              <a:srgbClr val="419E3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a:xfrm>
            <a:off x="223736" y="2492369"/>
            <a:ext cx="3216766" cy="759960"/>
          </a:xfrm>
        </p:spPr>
        <p:txBody>
          <a:bodyPr lIns="0" tIns="0" rIns="0" bIns="0">
            <a:noAutofit/>
          </a:bodyPr>
          <a:lstStyle/>
          <a:p>
            <a:pPr algn="l"/>
            <a:r>
              <a:rPr lang="en-US" dirty="0">
                <a:solidFill>
                  <a:srgbClr val="FFFF00"/>
                </a:solidFill>
              </a:rPr>
              <a:t>Is the law on ROPAA operational? </a:t>
            </a:r>
            <a:br>
              <a:rPr lang="en-US" dirty="0">
                <a:solidFill>
                  <a:srgbClr val="FFFF00"/>
                </a:solidFill>
              </a:rPr>
            </a:br>
            <a:endParaRPr lang="en-US" dirty="0">
              <a:solidFill>
                <a:srgbClr val="FFFF00"/>
              </a:solidFill>
            </a:endParaRPr>
          </a:p>
        </p:txBody>
      </p:sp>
      <p:sp>
        <p:nvSpPr>
          <p:cNvPr id="5" name="Slide Number Placeholder 4"/>
          <p:cNvSpPr>
            <a:spLocks noGrp="1"/>
          </p:cNvSpPr>
          <p:nvPr>
            <p:ph type="sldNum" sz="quarter" idx="12"/>
          </p:nvPr>
        </p:nvSpPr>
        <p:spPr/>
        <p:txBody>
          <a:bodyPr/>
          <a:lstStyle/>
          <a:p>
            <a:fld id="{69C7E7DE-30F0-4397-9796-DF6D2B684495}" type="slidenum">
              <a:rPr lang="en-US" smtClean="0"/>
              <a:pPr/>
              <a:t>19</a:t>
            </a:fld>
            <a:endParaRPr lang="en-US" dirty="0"/>
          </a:p>
        </p:txBody>
      </p:sp>
      <p:grpSp>
        <p:nvGrpSpPr>
          <p:cNvPr id="31" name="Group 30"/>
          <p:cNvGrpSpPr/>
          <p:nvPr/>
        </p:nvGrpSpPr>
        <p:grpSpPr>
          <a:xfrm>
            <a:off x="4672167" y="1100465"/>
            <a:ext cx="6636130" cy="66155"/>
            <a:chOff x="6288677" y="2053678"/>
            <a:chExt cx="5060361" cy="45719"/>
          </a:xfrm>
        </p:grpSpPr>
        <p:cxnSp>
          <p:nvCxnSpPr>
            <p:cNvPr id="35" name="Straight Connector 34"/>
            <p:cNvCxnSpPr/>
            <p:nvPr/>
          </p:nvCxnSpPr>
          <p:spPr>
            <a:xfrm>
              <a:off x="6288677" y="2053678"/>
              <a:ext cx="4023723" cy="0"/>
            </a:xfrm>
            <a:prstGeom prst="line">
              <a:avLst/>
            </a:prstGeom>
            <a:ln>
              <a:solidFill>
                <a:srgbClr val="1D1F3A"/>
              </a:solidFill>
            </a:ln>
          </p:spPr>
          <p:style>
            <a:lnRef idx="1">
              <a:schemeClr val="accent1"/>
            </a:lnRef>
            <a:fillRef idx="0">
              <a:schemeClr val="accent1"/>
            </a:fillRef>
            <a:effectRef idx="0">
              <a:schemeClr val="accent1"/>
            </a:effectRef>
            <a:fontRef idx="minor">
              <a:schemeClr val="tx1"/>
            </a:fontRef>
          </p:style>
        </p:cxnSp>
        <p:sp>
          <p:nvSpPr>
            <p:cNvPr id="37" name="Freeform 6"/>
            <p:cNvSpPr>
              <a:spLocks/>
            </p:cNvSpPr>
            <p:nvPr/>
          </p:nvSpPr>
          <p:spPr bwMode="auto">
            <a:xfrm>
              <a:off x="10331450" y="2053678"/>
              <a:ext cx="1017588" cy="45719"/>
            </a:xfrm>
            <a:custGeom>
              <a:avLst/>
              <a:gdLst>
                <a:gd name="T0" fmla="*/ 0 w 2047"/>
                <a:gd name="T1" fmla="*/ 0 h 48"/>
                <a:gd name="T2" fmla="*/ 58 w 2047"/>
                <a:gd name="T3" fmla="*/ 8 h 48"/>
                <a:gd name="T4" fmla="*/ 114 w 2047"/>
                <a:gd name="T5" fmla="*/ 24 h 48"/>
                <a:gd name="T6" fmla="*/ 171 w 2047"/>
                <a:gd name="T7" fmla="*/ 42 h 48"/>
                <a:gd name="T8" fmla="*/ 225 w 2047"/>
                <a:gd name="T9" fmla="*/ 48 h 48"/>
                <a:gd name="T10" fmla="*/ 255 w 2047"/>
                <a:gd name="T11" fmla="*/ 46 h 48"/>
                <a:gd name="T12" fmla="*/ 313 w 2047"/>
                <a:gd name="T13" fmla="*/ 34 h 48"/>
                <a:gd name="T14" fmla="*/ 371 w 2047"/>
                <a:gd name="T15" fmla="*/ 16 h 48"/>
                <a:gd name="T16" fmla="*/ 427 w 2047"/>
                <a:gd name="T17" fmla="*/ 2 h 48"/>
                <a:gd name="T18" fmla="*/ 453 w 2047"/>
                <a:gd name="T19" fmla="*/ 0 h 48"/>
                <a:gd name="T20" fmla="*/ 513 w 2047"/>
                <a:gd name="T21" fmla="*/ 8 h 48"/>
                <a:gd name="T22" fmla="*/ 569 w 2047"/>
                <a:gd name="T23" fmla="*/ 24 h 48"/>
                <a:gd name="T24" fmla="*/ 627 w 2047"/>
                <a:gd name="T25" fmla="*/ 42 h 48"/>
                <a:gd name="T26" fmla="*/ 681 w 2047"/>
                <a:gd name="T27" fmla="*/ 48 h 48"/>
                <a:gd name="T28" fmla="*/ 711 w 2047"/>
                <a:gd name="T29" fmla="*/ 46 h 48"/>
                <a:gd name="T30" fmla="*/ 769 w 2047"/>
                <a:gd name="T31" fmla="*/ 34 h 48"/>
                <a:gd name="T32" fmla="*/ 827 w 2047"/>
                <a:gd name="T33" fmla="*/ 16 h 48"/>
                <a:gd name="T34" fmla="*/ 881 w 2047"/>
                <a:gd name="T35" fmla="*/ 2 h 48"/>
                <a:gd name="T36" fmla="*/ 909 w 2047"/>
                <a:gd name="T37" fmla="*/ 0 h 48"/>
                <a:gd name="T38" fmla="*/ 969 w 2047"/>
                <a:gd name="T39" fmla="*/ 8 h 48"/>
                <a:gd name="T40" fmla="*/ 1027 w 2047"/>
                <a:gd name="T41" fmla="*/ 24 h 48"/>
                <a:gd name="T42" fmla="*/ 1083 w 2047"/>
                <a:gd name="T43" fmla="*/ 42 h 48"/>
                <a:gd name="T44" fmla="*/ 1137 w 2047"/>
                <a:gd name="T45" fmla="*/ 48 h 48"/>
                <a:gd name="T46" fmla="*/ 1167 w 2047"/>
                <a:gd name="T47" fmla="*/ 46 h 48"/>
                <a:gd name="T48" fmla="*/ 1227 w 2047"/>
                <a:gd name="T49" fmla="*/ 34 h 48"/>
                <a:gd name="T50" fmla="*/ 1283 w 2047"/>
                <a:gd name="T51" fmla="*/ 16 h 48"/>
                <a:gd name="T52" fmla="*/ 1339 w 2047"/>
                <a:gd name="T53" fmla="*/ 2 h 48"/>
                <a:gd name="T54" fmla="*/ 1365 w 2047"/>
                <a:gd name="T55" fmla="*/ 0 h 48"/>
                <a:gd name="T56" fmla="*/ 1427 w 2047"/>
                <a:gd name="T57" fmla="*/ 8 h 48"/>
                <a:gd name="T58" fmla="*/ 1485 w 2047"/>
                <a:gd name="T59" fmla="*/ 24 h 48"/>
                <a:gd name="T60" fmla="*/ 1541 w 2047"/>
                <a:gd name="T61" fmla="*/ 42 h 48"/>
                <a:gd name="T62" fmla="*/ 1593 w 2047"/>
                <a:gd name="T63" fmla="*/ 48 h 48"/>
                <a:gd name="T64" fmla="*/ 1625 w 2047"/>
                <a:gd name="T65" fmla="*/ 46 h 48"/>
                <a:gd name="T66" fmla="*/ 1687 w 2047"/>
                <a:gd name="T67" fmla="*/ 34 h 48"/>
                <a:gd name="T68" fmla="*/ 1771 w 2047"/>
                <a:gd name="T69" fmla="*/ 8 h 48"/>
                <a:gd name="T70" fmla="*/ 1821 w 2047"/>
                <a:gd name="T71" fmla="*/ 0 h 48"/>
                <a:gd name="T72" fmla="*/ 1847 w 2047"/>
                <a:gd name="T73" fmla="*/ 2 h 48"/>
                <a:gd name="T74" fmla="*/ 1889 w 2047"/>
                <a:gd name="T75" fmla="*/ 4 h 48"/>
                <a:gd name="T76" fmla="*/ 1931 w 2047"/>
                <a:gd name="T77" fmla="*/ 16 h 48"/>
                <a:gd name="T78" fmla="*/ 1967 w 2047"/>
                <a:gd name="T79" fmla="*/ 34 h 48"/>
                <a:gd name="T80" fmla="*/ 1999 w 2047"/>
                <a:gd name="T81" fmla="*/ 44 h 48"/>
                <a:gd name="T82" fmla="*/ 2029 w 2047"/>
                <a:gd name="T8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7" h="48">
                  <a:moveTo>
                    <a:pt x="0" y="0"/>
                  </a:moveTo>
                  <a:lnTo>
                    <a:pt x="0" y="0"/>
                  </a:lnTo>
                  <a:lnTo>
                    <a:pt x="28" y="2"/>
                  </a:lnTo>
                  <a:lnTo>
                    <a:pt x="58" y="8"/>
                  </a:lnTo>
                  <a:lnTo>
                    <a:pt x="86" y="16"/>
                  </a:lnTo>
                  <a:lnTo>
                    <a:pt x="114" y="24"/>
                  </a:lnTo>
                  <a:lnTo>
                    <a:pt x="144" y="34"/>
                  </a:lnTo>
                  <a:lnTo>
                    <a:pt x="171" y="42"/>
                  </a:lnTo>
                  <a:lnTo>
                    <a:pt x="199" y="46"/>
                  </a:lnTo>
                  <a:lnTo>
                    <a:pt x="225" y="48"/>
                  </a:lnTo>
                  <a:lnTo>
                    <a:pt x="225" y="48"/>
                  </a:lnTo>
                  <a:lnTo>
                    <a:pt x="255" y="46"/>
                  </a:lnTo>
                  <a:lnTo>
                    <a:pt x="285" y="42"/>
                  </a:lnTo>
                  <a:lnTo>
                    <a:pt x="313" y="34"/>
                  </a:lnTo>
                  <a:lnTo>
                    <a:pt x="341" y="24"/>
                  </a:lnTo>
                  <a:lnTo>
                    <a:pt x="371" y="16"/>
                  </a:lnTo>
                  <a:lnTo>
                    <a:pt x="399" y="8"/>
                  </a:lnTo>
                  <a:lnTo>
                    <a:pt x="427" y="2"/>
                  </a:lnTo>
                  <a:lnTo>
                    <a:pt x="453" y="0"/>
                  </a:lnTo>
                  <a:lnTo>
                    <a:pt x="453" y="0"/>
                  </a:lnTo>
                  <a:lnTo>
                    <a:pt x="483" y="2"/>
                  </a:lnTo>
                  <a:lnTo>
                    <a:pt x="513" y="8"/>
                  </a:lnTo>
                  <a:lnTo>
                    <a:pt x="541" y="16"/>
                  </a:lnTo>
                  <a:lnTo>
                    <a:pt x="569" y="24"/>
                  </a:lnTo>
                  <a:lnTo>
                    <a:pt x="599" y="34"/>
                  </a:lnTo>
                  <a:lnTo>
                    <a:pt x="627" y="42"/>
                  </a:lnTo>
                  <a:lnTo>
                    <a:pt x="653" y="46"/>
                  </a:lnTo>
                  <a:lnTo>
                    <a:pt x="681" y="48"/>
                  </a:lnTo>
                  <a:lnTo>
                    <a:pt x="681" y="48"/>
                  </a:lnTo>
                  <a:lnTo>
                    <a:pt x="711" y="46"/>
                  </a:lnTo>
                  <a:lnTo>
                    <a:pt x="741" y="42"/>
                  </a:lnTo>
                  <a:lnTo>
                    <a:pt x="769" y="34"/>
                  </a:lnTo>
                  <a:lnTo>
                    <a:pt x="799" y="24"/>
                  </a:lnTo>
                  <a:lnTo>
                    <a:pt x="827" y="16"/>
                  </a:lnTo>
                  <a:lnTo>
                    <a:pt x="855" y="8"/>
                  </a:lnTo>
                  <a:lnTo>
                    <a:pt x="881" y="2"/>
                  </a:lnTo>
                  <a:lnTo>
                    <a:pt x="909" y="0"/>
                  </a:lnTo>
                  <a:lnTo>
                    <a:pt x="909" y="0"/>
                  </a:lnTo>
                  <a:lnTo>
                    <a:pt x="939" y="2"/>
                  </a:lnTo>
                  <a:lnTo>
                    <a:pt x="969" y="8"/>
                  </a:lnTo>
                  <a:lnTo>
                    <a:pt x="997" y="16"/>
                  </a:lnTo>
                  <a:lnTo>
                    <a:pt x="1027" y="24"/>
                  </a:lnTo>
                  <a:lnTo>
                    <a:pt x="1055" y="34"/>
                  </a:lnTo>
                  <a:lnTo>
                    <a:pt x="1083" y="42"/>
                  </a:lnTo>
                  <a:lnTo>
                    <a:pt x="1109" y="46"/>
                  </a:lnTo>
                  <a:lnTo>
                    <a:pt x="1137" y="48"/>
                  </a:lnTo>
                  <a:lnTo>
                    <a:pt x="1137" y="48"/>
                  </a:lnTo>
                  <a:lnTo>
                    <a:pt x="1167" y="46"/>
                  </a:lnTo>
                  <a:lnTo>
                    <a:pt x="1197" y="42"/>
                  </a:lnTo>
                  <a:lnTo>
                    <a:pt x="1227" y="34"/>
                  </a:lnTo>
                  <a:lnTo>
                    <a:pt x="1255" y="24"/>
                  </a:lnTo>
                  <a:lnTo>
                    <a:pt x="1283" y="16"/>
                  </a:lnTo>
                  <a:lnTo>
                    <a:pt x="1311" y="8"/>
                  </a:lnTo>
                  <a:lnTo>
                    <a:pt x="1339" y="2"/>
                  </a:lnTo>
                  <a:lnTo>
                    <a:pt x="1365" y="0"/>
                  </a:lnTo>
                  <a:lnTo>
                    <a:pt x="1365" y="0"/>
                  </a:lnTo>
                  <a:lnTo>
                    <a:pt x="1395" y="2"/>
                  </a:lnTo>
                  <a:lnTo>
                    <a:pt x="1427" y="8"/>
                  </a:lnTo>
                  <a:lnTo>
                    <a:pt x="1455" y="16"/>
                  </a:lnTo>
                  <a:lnTo>
                    <a:pt x="1485" y="24"/>
                  </a:lnTo>
                  <a:lnTo>
                    <a:pt x="1513" y="34"/>
                  </a:lnTo>
                  <a:lnTo>
                    <a:pt x="1541" y="42"/>
                  </a:lnTo>
                  <a:lnTo>
                    <a:pt x="1567" y="46"/>
                  </a:lnTo>
                  <a:lnTo>
                    <a:pt x="1593" y="48"/>
                  </a:lnTo>
                  <a:lnTo>
                    <a:pt x="1593" y="48"/>
                  </a:lnTo>
                  <a:lnTo>
                    <a:pt x="1625" y="46"/>
                  </a:lnTo>
                  <a:lnTo>
                    <a:pt x="1657" y="42"/>
                  </a:lnTo>
                  <a:lnTo>
                    <a:pt x="1687" y="34"/>
                  </a:lnTo>
                  <a:lnTo>
                    <a:pt x="1717" y="24"/>
                  </a:lnTo>
                  <a:lnTo>
                    <a:pt x="1771" y="8"/>
                  </a:lnTo>
                  <a:lnTo>
                    <a:pt x="1797" y="2"/>
                  </a:lnTo>
                  <a:lnTo>
                    <a:pt x="1821" y="0"/>
                  </a:lnTo>
                  <a:lnTo>
                    <a:pt x="1821" y="0"/>
                  </a:lnTo>
                  <a:lnTo>
                    <a:pt x="1847" y="2"/>
                  </a:lnTo>
                  <a:lnTo>
                    <a:pt x="1871" y="2"/>
                  </a:lnTo>
                  <a:lnTo>
                    <a:pt x="1889" y="4"/>
                  </a:lnTo>
                  <a:lnTo>
                    <a:pt x="1905" y="8"/>
                  </a:lnTo>
                  <a:lnTo>
                    <a:pt x="1931" y="16"/>
                  </a:lnTo>
                  <a:lnTo>
                    <a:pt x="1949" y="24"/>
                  </a:lnTo>
                  <a:lnTo>
                    <a:pt x="1967" y="34"/>
                  </a:lnTo>
                  <a:lnTo>
                    <a:pt x="1987" y="42"/>
                  </a:lnTo>
                  <a:lnTo>
                    <a:pt x="1999" y="44"/>
                  </a:lnTo>
                  <a:lnTo>
                    <a:pt x="2011" y="46"/>
                  </a:lnTo>
                  <a:lnTo>
                    <a:pt x="2029" y="48"/>
                  </a:lnTo>
                  <a:lnTo>
                    <a:pt x="2047" y="48"/>
                  </a:lnTo>
                </a:path>
              </a:pathLst>
            </a:custGeom>
            <a:noFill/>
            <a:ln w="38100" cap="rnd">
              <a:solidFill>
                <a:srgbClr val="1D1F3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4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0412" y="1520"/>
            <a:ext cx="1423480" cy="60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Group 14"/>
          <p:cNvGrpSpPr/>
          <p:nvPr/>
        </p:nvGrpSpPr>
        <p:grpSpPr>
          <a:xfrm>
            <a:off x="4046409" y="1536970"/>
            <a:ext cx="7425743" cy="4241260"/>
            <a:chOff x="2373531" y="2085975"/>
            <a:chExt cx="7444938" cy="4114800"/>
          </a:xfrm>
        </p:grpSpPr>
        <p:grpSp>
          <p:nvGrpSpPr>
            <p:cNvPr id="16" name="Group 15"/>
            <p:cNvGrpSpPr/>
            <p:nvPr/>
          </p:nvGrpSpPr>
          <p:grpSpPr>
            <a:xfrm>
              <a:off x="2675799" y="2391685"/>
              <a:ext cx="6910497" cy="3503380"/>
              <a:chOff x="2022318" y="2102770"/>
              <a:chExt cx="8538777" cy="4328861"/>
            </a:xfrm>
          </p:grpSpPr>
          <p:sp>
            <p:nvSpPr>
              <p:cNvPr id="27" name="Arc 26"/>
              <p:cNvSpPr/>
              <p:nvPr/>
            </p:nvSpPr>
            <p:spPr>
              <a:xfrm>
                <a:off x="2022318" y="2168161"/>
                <a:ext cx="4335919" cy="4139775"/>
              </a:xfrm>
              <a:prstGeom prst="arc">
                <a:avLst>
                  <a:gd name="adj1" fmla="val 10869078"/>
                  <a:gd name="adj2" fmla="val 0"/>
                </a:avLst>
              </a:prstGeom>
              <a:ln w="12700" cap="rnd">
                <a:solidFill>
                  <a:srgbClr val="0CC59B"/>
                </a:solidFill>
                <a:prstDash val="dash"/>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Arc 27"/>
              <p:cNvSpPr/>
              <p:nvPr/>
            </p:nvSpPr>
            <p:spPr>
              <a:xfrm flipV="1">
                <a:off x="6050505" y="2102770"/>
                <a:ext cx="4510590" cy="4328861"/>
              </a:xfrm>
              <a:prstGeom prst="arc">
                <a:avLst>
                  <a:gd name="adj1" fmla="val 10792705"/>
                  <a:gd name="adj2" fmla="val 0"/>
                </a:avLst>
              </a:prstGeom>
              <a:ln w="12700" cap="rnd">
                <a:solidFill>
                  <a:srgbClr val="0CC59B"/>
                </a:solidFill>
                <a:prstDash val="dash"/>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7" name="Arc 16"/>
            <p:cNvSpPr/>
            <p:nvPr/>
          </p:nvSpPr>
          <p:spPr>
            <a:xfrm>
              <a:off x="2373531" y="2085975"/>
              <a:ext cx="4114799" cy="4114800"/>
            </a:xfrm>
            <a:prstGeom prst="arc">
              <a:avLst>
                <a:gd name="adj1" fmla="val 2887915"/>
                <a:gd name="adj2" fmla="val 0"/>
              </a:avLst>
            </a:prstGeom>
            <a:ln w="25400" cap="rnd">
              <a:gradFill>
                <a:gsLst>
                  <a:gs pos="0">
                    <a:srgbClr val="0CC59B"/>
                  </a:gs>
                  <a:gs pos="100000">
                    <a:srgbClr val="1D1F3A"/>
                  </a:gs>
                </a:gsLst>
                <a:lin ang="5400000" scaled="1"/>
              </a:gradFill>
              <a:head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c 17"/>
            <p:cNvSpPr/>
            <p:nvPr/>
          </p:nvSpPr>
          <p:spPr>
            <a:xfrm flipV="1">
              <a:off x="5703670" y="2085975"/>
              <a:ext cx="4114799" cy="4114800"/>
            </a:xfrm>
            <a:prstGeom prst="arc">
              <a:avLst>
                <a:gd name="adj1" fmla="val 10792705"/>
                <a:gd name="adj2" fmla="val 7425169"/>
              </a:avLst>
            </a:prstGeom>
            <a:ln w="25400" cap="rnd">
              <a:gradFill>
                <a:gsLst>
                  <a:gs pos="0">
                    <a:srgbClr val="0CC59B"/>
                  </a:gs>
                  <a:gs pos="100000">
                    <a:srgbClr val="1D1F3A"/>
                  </a:gs>
                </a:gsLst>
                <a:lin ang="5400000" scaled="1"/>
              </a:gra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Straight Connector 18"/>
            <p:cNvCxnSpPr/>
            <p:nvPr/>
          </p:nvCxnSpPr>
          <p:spPr>
            <a:xfrm>
              <a:off x="6488330" y="4152900"/>
              <a:ext cx="217270" cy="0"/>
            </a:xfrm>
            <a:prstGeom prst="line">
              <a:avLst/>
            </a:prstGeom>
            <a:ln w="25400" cap="rnd">
              <a:gradFill>
                <a:gsLst>
                  <a:gs pos="0">
                    <a:srgbClr val="0CC59B"/>
                  </a:gs>
                  <a:gs pos="100000">
                    <a:srgbClr val="1D1F3A"/>
                  </a:gs>
                </a:gsLst>
                <a:lin ang="3600000" scaled="0"/>
              </a:gradFill>
              <a:tailEnd type="triangle" w="med" len="sm"/>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454033" y="3548037"/>
              <a:ext cx="1952626" cy="1463138"/>
            </a:xfrm>
            <a:prstGeom prst="rect">
              <a:avLst/>
            </a:prstGeom>
            <a:noFill/>
          </p:spPr>
          <p:txBody>
            <a:bodyPr wrap="square" lIns="0" tIns="0" rIns="0" bIns="0" rtlCol="0" anchor="ctr">
              <a:spAutoFit/>
            </a:bodyPr>
            <a:lstStyle/>
            <a:p>
              <a:pPr algn="ctr"/>
              <a:r>
                <a:rPr lang="en-US" sz="1400" b="1" dirty="0">
                  <a:latin typeface="Century Gothic" panose="020B0502020202020204" pitchFamily="34" charset="0"/>
                </a:rPr>
                <a:t>Before</a:t>
              </a:r>
              <a:r>
                <a:rPr lang="en-US" sz="1400" dirty="0">
                  <a:latin typeface="Century Gothic" panose="020B0502020202020204" pitchFamily="34" charset="0"/>
                </a:rPr>
                <a:t> ROPAA was passed, some category of eligible Ghanaians resident abroad could vote, and they voted.</a:t>
              </a:r>
            </a:p>
            <a:p>
              <a:pPr algn="ctr"/>
              <a:r>
                <a:rPr lang="en-US" sz="1400" dirty="0">
                  <a:latin typeface="Century Gothic" panose="020B0502020202020204" pitchFamily="34" charset="0"/>
                </a:rPr>
                <a:t> </a:t>
              </a:r>
            </a:p>
          </p:txBody>
        </p:sp>
        <p:sp>
          <p:nvSpPr>
            <p:cNvPr id="23" name="TextBox 22"/>
            <p:cNvSpPr txBox="1"/>
            <p:nvPr/>
          </p:nvSpPr>
          <p:spPr>
            <a:xfrm>
              <a:off x="6705600" y="3100313"/>
              <a:ext cx="2722270" cy="2105174"/>
            </a:xfrm>
            <a:prstGeom prst="rect">
              <a:avLst/>
            </a:prstGeom>
            <a:noFill/>
          </p:spPr>
          <p:txBody>
            <a:bodyPr wrap="square" lIns="0" tIns="0" rIns="0" bIns="0" rtlCol="0" anchor="ctr">
              <a:spAutoFit/>
            </a:bodyPr>
            <a:lstStyle/>
            <a:p>
              <a:pPr algn="ctr"/>
              <a:r>
                <a:rPr lang="en-US" sz="1400" dirty="0">
                  <a:latin typeface="Century Gothic" panose="020B0502020202020204" pitchFamily="34" charset="0"/>
                </a:rPr>
                <a:t>Category of Ghanaians was limited and is still limited to eligible voters working with international organizations of which Ghana is a member, Ghanaians working with Ghana’s foreign missions, and students abroad on government scholarships. </a:t>
              </a:r>
            </a:p>
          </p:txBody>
        </p:sp>
      </p:grpSp>
      <p:sp>
        <p:nvSpPr>
          <p:cNvPr id="24" name="Footer Placeholder 8"/>
          <p:cNvSpPr>
            <a:spLocks noGrp="1"/>
          </p:cNvSpPr>
          <p:nvPr>
            <p:ph type="ftr" sz="quarter" idx="11"/>
          </p:nvPr>
        </p:nvSpPr>
        <p:spPr>
          <a:xfrm>
            <a:off x="4800600" y="6488969"/>
            <a:ext cx="4648200" cy="365125"/>
          </a:xfrm>
        </p:spPr>
        <p:txBody>
          <a:bodyPr/>
          <a:lstStyle/>
          <a:p>
            <a:r>
              <a:rPr lang="en-US" sz="1100" dirty="0">
                <a:solidFill>
                  <a:schemeClr val="tx1"/>
                </a:solidFill>
                <a:latin typeface="Century Gothic" panose="020B0502020202020204" pitchFamily="34" charset="0"/>
              </a:rPr>
              <a:t>Atuguba &amp; Associates Presentation</a:t>
            </a:r>
          </a:p>
        </p:txBody>
      </p:sp>
      <p:sp>
        <p:nvSpPr>
          <p:cNvPr id="25" name="Date Placeholder 7"/>
          <p:cNvSpPr>
            <a:spLocks noGrp="1"/>
          </p:cNvSpPr>
          <p:nvPr>
            <p:ph type="dt" sz="half" idx="10"/>
          </p:nvPr>
        </p:nvSpPr>
        <p:spPr>
          <a:xfrm>
            <a:off x="3320374" y="6499875"/>
            <a:ext cx="2618510" cy="365125"/>
          </a:xfrm>
        </p:spPr>
        <p:txBody>
          <a:bodyPr/>
          <a:lstStyle/>
          <a:p>
            <a:r>
              <a:rPr lang="en-US" sz="1100" dirty="0">
                <a:latin typeface="Century Gothic" panose="020B0502020202020204" pitchFamily="34" charset="0"/>
              </a:rPr>
              <a:t>28/03/2021</a:t>
            </a:r>
          </a:p>
        </p:txBody>
      </p:sp>
      <p:sp>
        <p:nvSpPr>
          <p:cNvPr id="26" name="Oval 25"/>
          <p:cNvSpPr/>
          <p:nvPr/>
        </p:nvSpPr>
        <p:spPr>
          <a:xfrm>
            <a:off x="3400664" y="400368"/>
            <a:ext cx="1308990" cy="1444327"/>
          </a:xfrm>
          <a:prstGeom prst="ellipse">
            <a:avLst/>
          </a:prstGeom>
          <a:gradFill>
            <a:gsLst>
              <a:gs pos="0">
                <a:srgbClr val="DDEBCF"/>
              </a:gs>
              <a:gs pos="0">
                <a:srgbClr val="9CB86E">
                  <a:alpha val="82000"/>
                </a:srgbClr>
              </a:gs>
              <a:gs pos="63000">
                <a:srgbClr val="156B13"/>
              </a:gs>
            </a:gsLst>
            <a:lin ang="7200000" scaled="0"/>
          </a:gradFill>
          <a:ln>
            <a:solidFill>
              <a:srgbClr val="419E3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Century Gothic" panose="020B0502020202020204" pitchFamily="34" charset="0"/>
            </a:endParaRPr>
          </a:p>
        </p:txBody>
      </p:sp>
      <p:sp>
        <p:nvSpPr>
          <p:cNvPr id="29" name="Freeform 23"/>
          <p:cNvSpPr>
            <a:spLocks noEditPoints="1"/>
          </p:cNvSpPr>
          <p:nvPr/>
        </p:nvSpPr>
        <p:spPr bwMode="auto">
          <a:xfrm>
            <a:off x="3963162" y="1309248"/>
            <a:ext cx="169373" cy="186884"/>
          </a:xfrm>
          <a:custGeom>
            <a:avLst/>
            <a:gdLst>
              <a:gd name="T0" fmla="*/ 486 w 556"/>
              <a:gd name="T1" fmla="*/ 0 h 556"/>
              <a:gd name="T2" fmla="*/ 70 w 556"/>
              <a:gd name="T3" fmla="*/ 0 h 556"/>
              <a:gd name="T4" fmla="*/ 70 w 556"/>
              <a:gd name="T5" fmla="*/ 0 h 556"/>
              <a:gd name="T6" fmla="*/ 56 w 556"/>
              <a:gd name="T7" fmla="*/ 0 h 556"/>
              <a:gd name="T8" fmla="*/ 44 w 556"/>
              <a:gd name="T9" fmla="*/ 4 h 556"/>
              <a:gd name="T10" fmla="*/ 32 w 556"/>
              <a:gd name="T11" fmla="*/ 12 h 556"/>
              <a:gd name="T12" fmla="*/ 22 w 556"/>
              <a:gd name="T13" fmla="*/ 20 h 556"/>
              <a:gd name="T14" fmla="*/ 22 w 556"/>
              <a:gd name="T15" fmla="*/ 20 h 556"/>
              <a:gd name="T16" fmla="*/ 12 w 556"/>
              <a:gd name="T17" fmla="*/ 32 h 556"/>
              <a:gd name="T18" fmla="*/ 6 w 556"/>
              <a:gd name="T19" fmla="*/ 44 h 556"/>
              <a:gd name="T20" fmla="*/ 2 w 556"/>
              <a:gd name="T21" fmla="*/ 56 h 556"/>
              <a:gd name="T22" fmla="*/ 0 w 556"/>
              <a:gd name="T23" fmla="*/ 70 h 556"/>
              <a:gd name="T24" fmla="*/ 0 w 556"/>
              <a:gd name="T25" fmla="*/ 486 h 556"/>
              <a:gd name="T26" fmla="*/ 0 w 556"/>
              <a:gd name="T27" fmla="*/ 486 h 556"/>
              <a:gd name="T28" fmla="*/ 2 w 556"/>
              <a:gd name="T29" fmla="*/ 500 h 556"/>
              <a:gd name="T30" fmla="*/ 6 w 556"/>
              <a:gd name="T31" fmla="*/ 512 h 556"/>
              <a:gd name="T32" fmla="*/ 12 w 556"/>
              <a:gd name="T33" fmla="*/ 524 h 556"/>
              <a:gd name="T34" fmla="*/ 22 w 556"/>
              <a:gd name="T35" fmla="*/ 534 h 556"/>
              <a:gd name="T36" fmla="*/ 22 w 556"/>
              <a:gd name="T37" fmla="*/ 534 h 556"/>
              <a:gd name="T38" fmla="*/ 32 w 556"/>
              <a:gd name="T39" fmla="*/ 544 h 556"/>
              <a:gd name="T40" fmla="*/ 44 w 556"/>
              <a:gd name="T41" fmla="*/ 550 h 556"/>
              <a:gd name="T42" fmla="*/ 56 w 556"/>
              <a:gd name="T43" fmla="*/ 554 h 556"/>
              <a:gd name="T44" fmla="*/ 70 w 556"/>
              <a:gd name="T45" fmla="*/ 556 h 556"/>
              <a:gd name="T46" fmla="*/ 486 w 556"/>
              <a:gd name="T47" fmla="*/ 556 h 556"/>
              <a:gd name="T48" fmla="*/ 486 w 556"/>
              <a:gd name="T49" fmla="*/ 556 h 556"/>
              <a:gd name="T50" fmla="*/ 500 w 556"/>
              <a:gd name="T51" fmla="*/ 554 h 556"/>
              <a:gd name="T52" fmla="*/ 512 w 556"/>
              <a:gd name="T53" fmla="*/ 550 h 556"/>
              <a:gd name="T54" fmla="*/ 524 w 556"/>
              <a:gd name="T55" fmla="*/ 544 h 556"/>
              <a:gd name="T56" fmla="*/ 536 w 556"/>
              <a:gd name="T57" fmla="*/ 534 h 556"/>
              <a:gd name="T58" fmla="*/ 536 w 556"/>
              <a:gd name="T59" fmla="*/ 534 h 556"/>
              <a:gd name="T60" fmla="*/ 544 w 556"/>
              <a:gd name="T61" fmla="*/ 524 h 556"/>
              <a:gd name="T62" fmla="*/ 550 w 556"/>
              <a:gd name="T63" fmla="*/ 512 h 556"/>
              <a:gd name="T64" fmla="*/ 554 w 556"/>
              <a:gd name="T65" fmla="*/ 500 h 556"/>
              <a:gd name="T66" fmla="*/ 556 w 556"/>
              <a:gd name="T67" fmla="*/ 486 h 556"/>
              <a:gd name="T68" fmla="*/ 556 w 556"/>
              <a:gd name="T69" fmla="*/ 70 h 556"/>
              <a:gd name="T70" fmla="*/ 556 w 556"/>
              <a:gd name="T71" fmla="*/ 70 h 556"/>
              <a:gd name="T72" fmla="*/ 554 w 556"/>
              <a:gd name="T73" fmla="*/ 56 h 556"/>
              <a:gd name="T74" fmla="*/ 550 w 556"/>
              <a:gd name="T75" fmla="*/ 44 h 556"/>
              <a:gd name="T76" fmla="*/ 544 w 556"/>
              <a:gd name="T77" fmla="*/ 32 h 556"/>
              <a:gd name="T78" fmla="*/ 536 w 556"/>
              <a:gd name="T79" fmla="*/ 20 h 556"/>
              <a:gd name="T80" fmla="*/ 536 w 556"/>
              <a:gd name="T81" fmla="*/ 20 h 556"/>
              <a:gd name="T82" fmla="*/ 524 w 556"/>
              <a:gd name="T83" fmla="*/ 12 h 556"/>
              <a:gd name="T84" fmla="*/ 512 w 556"/>
              <a:gd name="T85" fmla="*/ 4 h 556"/>
              <a:gd name="T86" fmla="*/ 500 w 556"/>
              <a:gd name="T87" fmla="*/ 0 h 556"/>
              <a:gd name="T88" fmla="*/ 486 w 556"/>
              <a:gd name="T89" fmla="*/ 0 h 556"/>
              <a:gd name="T90" fmla="*/ 486 w 556"/>
              <a:gd name="T91" fmla="*/ 0 h 556"/>
              <a:gd name="T92" fmla="*/ 486 w 556"/>
              <a:gd name="T93" fmla="*/ 0 h 556"/>
              <a:gd name="T94" fmla="*/ 486 w 556"/>
              <a:gd name="T95" fmla="*/ 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6" h="556">
                <a:moveTo>
                  <a:pt x="486" y="0"/>
                </a:moveTo>
                <a:lnTo>
                  <a:pt x="70" y="0"/>
                </a:lnTo>
                <a:lnTo>
                  <a:pt x="70" y="0"/>
                </a:lnTo>
                <a:lnTo>
                  <a:pt x="56" y="0"/>
                </a:lnTo>
                <a:lnTo>
                  <a:pt x="44" y="4"/>
                </a:lnTo>
                <a:lnTo>
                  <a:pt x="32" y="12"/>
                </a:lnTo>
                <a:lnTo>
                  <a:pt x="22" y="20"/>
                </a:lnTo>
                <a:lnTo>
                  <a:pt x="22" y="20"/>
                </a:lnTo>
                <a:lnTo>
                  <a:pt x="12" y="32"/>
                </a:lnTo>
                <a:lnTo>
                  <a:pt x="6" y="44"/>
                </a:lnTo>
                <a:lnTo>
                  <a:pt x="2" y="56"/>
                </a:lnTo>
                <a:lnTo>
                  <a:pt x="0" y="70"/>
                </a:lnTo>
                <a:lnTo>
                  <a:pt x="0" y="486"/>
                </a:lnTo>
                <a:lnTo>
                  <a:pt x="0" y="486"/>
                </a:lnTo>
                <a:lnTo>
                  <a:pt x="2" y="500"/>
                </a:lnTo>
                <a:lnTo>
                  <a:pt x="6" y="512"/>
                </a:lnTo>
                <a:lnTo>
                  <a:pt x="12" y="524"/>
                </a:lnTo>
                <a:lnTo>
                  <a:pt x="22" y="534"/>
                </a:lnTo>
                <a:lnTo>
                  <a:pt x="22" y="534"/>
                </a:lnTo>
                <a:lnTo>
                  <a:pt x="32" y="544"/>
                </a:lnTo>
                <a:lnTo>
                  <a:pt x="44" y="550"/>
                </a:lnTo>
                <a:lnTo>
                  <a:pt x="56" y="554"/>
                </a:lnTo>
                <a:lnTo>
                  <a:pt x="70" y="556"/>
                </a:lnTo>
                <a:lnTo>
                  <a:pt x="486" y="556"/>
                </a:lnTo>
                <a:lnTo>
                  <a:pt x="486" y="556"/>
                </a:lnTo>
                <a:lnTo>
                  <a:pt x="500" y="554"/>
                </a:lnTo>
                <a:lnTo>
                  <a:pt x="512" y="550"/>
                </a:lnTo>
                <a:lnTo>
                  <a:pt x="524" y="544"/>
                </a:lnTo>
                <a:lnTo>
                  <a:pt x="536" y="534"/>
                </a:lnTo>
                <a:lnTo>
                  <a:pt x="536" y="534"/>
                </a:lnTo>
                <a:lnTo>
                  <a:pt x="544" y="524"/>
                </a:lnTo>
                <a:lnTo>
                  <a:pt x="550" y="512"/>
                </a:lnTo>
                <a:lnTo>
                  <a:pt x="554" y="500"/>
                </a:lnTo>
                <a:lnTo>
                  <a:pt x="556" y="486"/>
                </a:lnTo>
                <a:lnTo>
                  <a:pt x="556" y="70"/>
                </a:lnTo>
                <a:lnTo>
                  <a:pt x="556" y="70"/>
                </a:lnTo>
                <a:lnTo>
                  <a:pt x="554" y="56"/>
                </a:lnTo>
                <a:lnTo>
                  <a:pt x="550" y="44"/>
                </a:lnTo>
                <a:lnTo>
                  <a:pt x="544" y="32"/>
                </a:lnTo>
                <a:lnTo>
                  <a:pt x="536" y="20"/>
                </a:lnTo>
                <a:lnTo>
                  <a:pt x="536" y="20"/>
                </a:lnTo>
                <a:lnTo>
                  <a:pt x="524" y="12"/>
                </a:lnTo>
                <a:lnTo>
                  <a:pt x="512" y="4"/>
                </a:lnTo>
                <a:lnTo>
                  <a:pt x="500" y="0"/>
                </a:lnTo>
                <a:lnTo>
                  <a:pt x="486" y="0"/>
                </a:lnTo>
                <a:lnTo>
                  <a:pt x="486" y="0"/>
                </a:lnTo>
                <a:close/>
                <a:moveTo>
                  <a:pt x="486" y="0"/>
                </a:moveTo>
                <a:lnTo>
                  <a:pt x="486" y="0"/>
                </a:lnTo>
                <a:close/>
              </a:path>
            </a:pathLst>
          </a:custGeom>
          <a:solidFill>
            <a:schemeClr val="bg1"/>
          </a:solidFill>
          <a:ln>
            <a:noFill/>
          </a:ln>
          <a:effectLst>
            <a:innerShdw blurRad="63500" dist="50800" dir="13500000">
              <a:prstClr val="black">
                <a:alpha val="22000"/>
              </a:prstClr>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entury Gothic" panose="020B0502020202020204" pitchFamily="34" charset="0"/>
            </a:endParaRPr>
          </a:p>
        </p:txBody>
      </p:sp>
      <p:sp>
        <p:nvSpPr>
          <p:cNvPr id="30" name="Freeform 26"/>
          <p:cNvSpPr>
            <a:spLocks noEditPoints="1"/>
          </p:cNvSpPr>
          <p:nvPr/>
        </p:nvSpPr>
        <p:spPr bwMode="auto">
          <a:xfrm>
            <a:off x="3810543" y="748931"/>
            <a:ext cx="489232" cy="522671"/>
          </a:xfrm>
          <a:custGeom>
            <a:avLst/>
            <a:gdLst>
              <a:gd name="T0" fmla="*/ 1498 w 1606"/>
              <a:gd name="T1" fmla="*/ 356 h 1555"/>
              <a:gd name="T2" fmla="*/ 1406 w 1606"/>
              <a:gd name="T3" fmla="*/ 246 h 1555"/>
              <a:gd name="T4" fmla="*/ 1322 w 1606"/>
              <a:gd name="T5" fmla="*/ 176 h 1555"/>
              <a:gd name="T6" fmla="*/ 1199 w 1606"/>
              <a:gd name="T7" fmla="*/ 100 h 1555"/>
              <a:gd name="T8" fmla="*/ 1097 w 1606"/>
              <a:gd name="T9" fmla="*/ 54 h 1555"/>
              <a:gd name="T10" fmla="*/ 957 w 1606"/>
              <a:gd name="T11" fmla="*/ 14 h 1555"/>
              <a:gd name="T12" fmla="*/ 817 w 1606"/>
              <a:gd name="T13" fmla="*/ 0 h 1555"/>
              <a:gd name="T14" fmla="*/ 629 w 1606"/>
              <a:gd name="T15" fmla="*/ 16 h 1555"/>
              <a:gd name="T16" fmla="*/ 403 w 1606"/>
              <a:gd name="T17" fmla="*/ 88 h 1555"/>
              <a:gd name="T18" fmla="*/ 208 w 1606"/>
              <a:gd name="T19" fmla="*/ 218 h 1555"/>
              <a:gd name="T20" fmla="*/ 46 w 1606"/>
              <a:gd name="T21" fmla="*/ 406 h 1555"/>
              <a:gd name="T22" fmla="*/ 2 w 1606"/>
              <a:gd name="T23" fmla="*/ 486 h 1555"/>
              <a:gd name="T24" fmla="*/ 4 w 1606"/>
              <a:gd name="T25" fmla="*/ 524 h 1555"/>
              <a:gd name="T26" fmla="*/ 312 w 1606"/>
              <a:gd name="T27" fmla="*/ 772 h 1555"/>
              <a:gd name="T28" fmla="*/ 346 w 1606"/>
              <a:gd name="T29" fmla="*/ 784 h 1555"/>
              <a:gd name="T30" fmla="*/ 386 w 1606"/>
              <a:gd name="T31" fmla="*/ 778 h 1555"/>
              <a:gd name="T32" fmla="*/ 469 w 1606"/>
              <a:gd name="T33" fmla="*/ 686 h 1555"/>
              <a:gd name="T34" fmla="*/ 597 w 1606"/>
              <a:gd name="T35" fmla="*/ 558 h 1555"/>
              <a:gd name="T36" fmla="*/ 659 w 1606"/>
              <a:gd name="T37" fmla="*/ 528 h 1555"/>
              <a:gd name="T38" fmla="*/ 757 w 1606"/>
              <a:gd name="T39" fmla="*/ 508 h 1555"/>
              <a:gd name="T40" fmla="*/ 835 w 1606"/>
              <a:gd name="T41" fmla="*/ 512 h 1555"/>
              <a:gd name="T42" fmla="*/ 929 w 1606"/>
              <a:gd name="T43" fmla="*/ 538 h 1555"/>
              <a:gd name="T44" fmla="*/ 991 w 1606"/>
              <a:gd name="T45" fmla="*/ 578 h 1555"/>
              <a:gd name="T46" fmla="*/ 1041 w 1606"/>
              <a:gd name="T47" fmla="*/ 640 h 1555"/>
              <a:gd name="T48" fmla="*/ 1051 w 1606"/>
              <a:gd name="T49" fmla="*/ 692 h 1555"/>
              <a:gd name="T50" fmla="*/ 1041 w 1606"/>
              <a:gd name="T51" fmla="*/ 766 h 1555"/>
              <a:gd name="T52" fmla="*/ 1009 w 1606"/>
              <a:gd name="T53" fmla="*/ 824 h 1555"/>
              <a:gd name="T54" fmla="*/ 951 w 1606"/>
              <a:gd name="T55" fmla="*/ 874 h 1555"/>
              <a:gd name="T56" fmla="*/ 829 w 1606"/>
              <a:gd name="T57" fmla="*/ 938 h 1555"/>
              <a:gd name="T58" fmla="*/ 703 w 1606"/>
              <a:gd name="T59" fmla="*/ 1022 h 1555"/>
              <a:gd name="T60" fmla="*/ 615 w 1606"/>
              <a:gd name="T61" fmla="*/ 1110 h 1555"/>
              <a:gd name="T62" fmla="*/ 529 w 1606"/>
              <a:gd name="T63" fmla="*/ 1241 h 1555"/>
              <a:gd name="T64" fmla="*/ 501 w 1606"/>
              <a:gd name="T65" fmla="*/ 1381 h 1555"/>
              <a:gd name="T66" fmla="*/ 505 w 1606"/>
              <a:gd name="T67" fmla="*/ 1491 h 1555"/>
              <a:gd name="T68" fmla="*/ 529 w 1606"/>
              <a:gd name="T69" fmla="*/ 1537 h 1555"/>
              <a:gd name="T70" fmla="*/ 981 w 1606"/>
              <a:gd name="T71" fmla="*/ 1555 h 1555"/>
              <a:gd name="T72" fmla="*/ 1019 w 1606"/>
              <a:gd name="T73" fmla="*/ 1541 h 1555"/>
              <a:gd name="T74" fmla="*/ 1045 w 1606"/>
              <a:gd name="T75" fmla="*/ 1501 h 1555"/>
              <a:gd name="T76" fmla="*/ 1051 w 1606"/>
              <a:gd name="T77" fmla="*/ 1461 h 1555"/>
              <a:gd name="T78" fmla="*/ 1097 w 1606"/>
              <a:gd name="T79" fmla="*/ 1355 h 1555"/>
              <a:gd name="T80" fmla="*/ 1137 w 1606"/>
              <a:gd name="T81" fmla="*/ 1305 h 1555"/>
              <a:gd name="T82" fmla="*/ 1199 w 1606"/>
              <a:gd name="T83" fmla="*/ 1253 h 1555"/>
              <a:gd name="T84" fmla="*/ 1324 w 1606"/>
              <a:gd name="T85" fmla="*/ 1181 h 1555"/>
              <a:gd name="T86" fmla="*/ 1424 w 1606"/>
              <a:gd name="T87" fmla="*/ 1106 h 1555"/>
              <a:gd name="T88" fmla="*/ 1520 w 1606"/>
              <a:gd name="T89" fmla="*/ 1004 h 1555"/>
              <a:gd name="T90" fmla="*/ 1566 w 1606"/>
              <a:gd name="T91" fmla="*/ 910 h 1555"/>
              <a:gd name="T92" fmla="*/ 1600 w 1606"/>
              <a:gd name="T93" fmla="*/ 786 h 1555"/>
              <a:gd name="T94" fmla="*/ 1606 w 1606"/>
              <a:gd name="T95" fmla="*/ 660 h 1555"/>
              <a:gd name="T96" fmla="*/ 1580 w 1606"/>
              <a:gd name="T97" fmla="*/ 520 h 1555"/>
              <a:gd name="T98" fmla="*/ 1536 w 1606"/>
              <a:gd name="T99" fmla="*/ 420 h 1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06" h="1555">
                <a:moveTo>
                  <a:pt x="1536" y="420"/>
                </a:moveTo>
                <a:lnTo>
                  <a:pt x="1536" y="420"/>
                </a:lnTo>
                <a:lnTo>
                  <a:pt x="1518" y="388"/>
                </a:lnTo>
                <a:lnTo>
                  <a:pt x="1498" y="356"/>
                </a:lnTo>
                <a:lnTo>
                  <a:pt x="1476" y="328"/>
                </a:lnTo>
                <a:lnTo>
                  <a:pt x="1454" y="298"/>
                </a:lnTo>
                <a:lnTo>
                  <a:pt x="1430" y="272"/>
                </a:lnTo>
                <a:lnTo>
                  <a:pt x="1406" y="246"/>
                </a:lnTo>
                <a:lnTo>
                  <a:pt x="1380" y="222"/>
                </a:lnTo>
                <a:lnTo>
                  <a:pt x="1352" y="198"/>
                </a:lnTo>
                <a:lnTo>
                  <a:pt x="1352" y="198"/>
                </a:lnTo>
                <a:lnTo>
                  <a:pt x="1322" y="176"/>
                </a:lnTo>
                <a:lnTo>
                  <a:pt x="1294" y="156"/>
                </a:lnTo>
                <a:lnTo>
                  <a:pt x="1262" y="136"/>
                </a:lnTo>
                <a:lnTo>
                  <a:pt x="1232" y="118"/>
                </a:lnTo>
                <a:lnTo>
                  <a:pt x="1199" y="100"/>
                </a:lnTo>
                <a:lnTo>
                  <a:pt x="1165" y="84"/>
                </a:lnTo>
                <a:lnTo>
                  <a:pt x="1131" y="68"/>
                </a:lnTo>
                <a:lnTo>
                  <a:pt x="1097" y="54"/>
                </a:lnTo>
                <a:lnTo>
                  <a:pt x="1097" y="54"/>
                </a:lnTo>
                <a:lnTo>
                  <a:pt x="1061" y="42"/>
                </a:lnTo>
                <a:lnTo>
                  <a:pt x="1027" y="30"/>
                </a:lnTo>
                <a:lnTo>
                  <a:pt x="991" y="22"/>
                </a:lnTo>
                <a:lnTo>
                  <a:pt x="957" y="14"/>
                </a:lnTo>
                <a:lnTo>
                  <a:pt x="921" y="8"/>
                </a:lnTo>
                <a:lnTo>
                  <a:pt x="887" y="4"/>
                </a:lnTo>
                <a:lnTo>
                  <a:pt x="853" y="2"/>
                </a:lnTo>
                <a:lnTo>
                  <a:pt x="817" y="0"/>
                </a:lnTo>
                <a:lnTo>
                  <a:pt x="817" y="0"/>
                </a:lnTo>
                <a:lnTo>
                  <a:pt x="753" y="2"/>
                </a:lnTo>
                <a:lnTo>
                  <a:pt x="689" y="8"/>
                </a:lnTo>
                <a:lnTo>
                  <a:pt x="629" y="16"/>
                </a:lnTo>
                <a:lnTo>
                  <a:pt x="569" y="30"/>
                </a:lnTo>
                <a:lnTo>
                  <a:pt x="511" y="46"/>
                </a:lnTo>
                <a:lnTo>
                  <a:pt x="457" y="66"/>
                </a:lnTo>
                <a:lnTo>
                  <a:pt x="403" y="88"/>
                </a:lnTo>
                <a:lnTo>
                  <a:pt x="352" y="116"/>
                </a:lnTo>
                <a:lnTo>
                  <a:pt x="302" y="146"/>
                </a:lnTo>
                <a:lnTo>
                  <a:pt x="254" y="180"/>
                </a:lnTo>
                <a:lnTo>
                  <a:pt x="208" y="218"/>
                </a:lnTo>
                <a:lnTo>
                  <a:pt x="166" y="260"/>
                </a:lnTo>
                <a:lnTo>
                  <a:pt x="124" y="306"/>
                </a:lnTo>
                <a:lnTo>
                  <a:pt x="84" y="354"/>
                </a:lnTo>
                <a:lnTo>
                  <a:pt x="46" y="406"/>
                </a:lnTo>
                <a:lnTo>
                  <a:pt x="10" y="462"/>
                </a:lnTo>
                <a:lnTo>
                  <a:pt x="10" y="462"/>
                </a:lnTo>
                <a:lnTo>
                  <a:pt x="4" y="474"/>
                </a:lnTo>
                <a:lnTo>
                  <a:pt x="2" y="486"/>
                </a:lnTo>
                <a:lnTo>
                  <a:pt x="0" y="498"/>
                </a:lnTo>
                <a:lnTo>
                  <a:pt x="2" y="512"/>
                </a:lnTo>
                <a:lnTo>
                  <a:pt x="2" y="512"/>
                </a:lnTo>
                <a:lnTo>
                  <a:pt x="4" y="524"/>
                </a:lnTo>
                <a:lnTo>
                  <a:pt x="10" y="534"/>
                </a:lnTo>
                <a:lnTo>
                  <a:pt x="18" y="546"/>
                </a:lnTo>
                <a:lnTo>
                  <a:pt x="28" y="554"/>
                </a:lnTo>
                <a:lnTo>
                  <a:pt x="312" y="772"/>
                </a:lnTo>
                <a:lnTo>
                  <a:pt x="312" y="772"/>
                </a:lnTo>
                <a:lnTo>
                  <a:pt x="324" y="778"/>
                </a:lnTo>
                <a:lnTo>
                  <a:pt x="334" y="782"/>
                </a:lnTo>
                <a:lnTo>
                  <a:pt x="346" y="784"/>
                </a:lnTo>
                <a:lnTo>
                  <a:pt x="356" y="786"/>
                </a:lnTo>
                <a:lnTo>
                  <a:pt x="356" y="786"/>
                </a:lnTo>
                <a:lnTo>
                  <a:pt x="372" y="784"/>
                </a:lnTo>
                <a:lnTo>
                  <a:pt x="386" y="778"/>
                </a:lnTo>
                <a:lnTo>
                  <a:pt x="398" y="770"/>
                </a:lnTo>
                <a:lnTo>
                  <a:pt x="411" y="758"/>
                </a:lnTo>
                <a:lnTo>
                  <a:pt x="411" y="758"/>
                </a:lnTo>
                <a:lnTo>
                  <a:pt x="469" y="686"/>
                </a:lnTo>
                <a:lnTo>
                  <a:pt x="521" y="630"/>
                </a:lnTo>
                <a:lnTo>
                  <a:pt x="563" y="586"/>
                </a:lnTo>
                <a:lnTo>
                  <a:pt x="581" y="570"/>
                </a:lnTo>
                <a:lnTo>
                  <a:pt x="597" y="558"/>
                </a:lnTo>
                <a:lnTo>
                  <a:pt x="597" y="558"/>
                </a:lnTo>
                <a:lnTo>
                  <a:pt x="617" y="546"/>
                </a:lnTo>
                <a:lnTo>
                  <a:pt x="637" y="536"/>
                </a:lnTo>
                <a:lnTo>
                  <a:pt x="659" y="528"/>
                </a:lnTo>
                <a:lnTo>
                  <a:pt x="681" y="520"/>
                </a:lnTo>
                <a:lnTo>
                  <a:pt x="705" y="514"/>
                </a:lnTo>
                <a:lnTo>
                  <a:pt x="731" y="510"/>
                </a:lnTo>
                <a:lnTo>
                  <a:pt x="757" y="508"/>
                </a:lnTo>
                <a:lnTo>
                  <a:pt x="785" y="508"/>
                </a:lnTo>
                <a:lnTo>
                  <a:pt x="785" y="508"/>
                </a:lnTo>
                <a:lnTo>
                  <a:pt x="811" y="508"/>
                </a:lnTo>
                <a:lnTo>
                  <a:pt x="835" y="512"/>
                </a:lnTo>
                <a:lnTo>
                  <a:pt x="861" y="516"/>
                </a:lnTo>
                <a:lnTo>
                  <a:pt x="885" y="522"/>
                </a:lnTo>
                <a:lnTo>
                  <a:pt x="907" y="530"/>
                </a:lnTo>
                <a:lnTo>
                  <a:pt x="929" y="538"/>
                </a:lnTo>
                <a:lnTo>
                  <a:pt x="951" y="550"/>
                </a:lnTo>
                <a:lnTo>
                  <a:pt x="971" y="564"/>
                </a:lnTo>
                <a:lnTo>
                  <a:pt x="971" y="564"/>
                </a:lnTo>
                <a:lnTo>
                  <a:pt x="991" y="578"/>
                </a:lnTo>
                <a:lnTo>
                  <a:pt x="1007" y="592"/>
                </a:lnTo>
                <a:lnTo>
                  <a:pt x="1021" y="608"/>
                </a:lnTo>
                <a:lnTo>
                  <a:pt x="1031" y="624"/>
                </a:lnTo>
                <a:lnTo>
                  <a:pt x="1041" y="640"/>
                </a:lnTo>
                <a:lnTo>
                  <a:pt x="1047" y="656"/>
                </a:lnTo>
                <a:lnTo>
                  <a:pt x="1051" y="674"/>
                </a:lnTo>
                <a:lnTo>
                  <a:pt x="1051" y="692"/>
                </a:lnTo>
                <a:lnTo>
                  <a:pt x="1051" y="692"/>
                </a:lnTo>
                <a:lnTo>
                  <a:pt x="1051" y="712"/>
                </a:lnTo>
                <a:lnTo>
                  <a:pt x="1049" y="730"/>
                </a:lnTo>
                <a:lnTo>
                  <a:pt x="1045" y="748"/>
                </a:lnTo>
                <a:lnTo>
                  <a:pt x="1041" y="766"/>
                </a:lnTo>
                <a:lnTo>
                  <a:pt x="1035" y="782"/>
                </a:lnTo>
                <a:lnTo>
                  <a:pt x="1027" y="796"/>
                </a:lnTo>
                <a:lnTo>
                  <a:pt x="1019" y="810"/>
                </a:lnTo>
                <a:lnTo>
                  <a:pt x="1009" y="824"/>
                </a:lnTo>
                <a:lnTo>
                  <a:pt x="1009" y="824"/>
                </a:lnTo>
                <a:lnTo>
                  <a:pt x="997" y="836"/>
                </a:lnTo>
                <a:lnTo>
                  <a:pt x="983" y="848"/>
                </a:lnTo>
                <a:lnTo>
                  <a:pt x="951" y="874"/>
                </a:lnTo>
                <a:lnTo>
                  <a:pt x="911" y="898"/>
                </a:lnTo>
                <a:lnTo>
                  <a:pt x="863" y="920"/>
                </a:lnTo>
                <a:lnTo>
                  <a:pt x="863" y="920"/>
                </a:lnTo>
                <a:lnTo>
                  <a:pt x="829" y="938"/>
                </a:lnTo>
                <a:lnTo>
                  <a:pt x="797" y="956"/>
                </a:lnTo>
                <a:lnTo>
                  <a:pt x="765" y="976"/>
                </a:lnTo>
                <a:lnTo>
                  <a:pt x="733" y="998"/>
                </a:lnTo>
                <a:lnTo>
                  <a:pt x="703" y="1022"/>
                </a:lnTo>
                <a:lnTo>
                  <a:pt x="673" y="1050"/>
                </a:lnTo>
                <a:lnTo>
                  <a:pt x="643" y="1078"/>
                </a:lnTo>
                <a:lnTo>
                  <a:pt x="615" y="1110"/>
                </a:lnTo>
                <a:lnTo>
                  <a:pt x="615" y="1110"/>
                </a:lnTo>
                <a:lnTo>
                  <a:pt x="587" y="1141"/>
                </a:lnTo>
                <a:lnTo>
                  <a:pt x="565" y="1173"/>
                </a:lnTo>
                <a:lnTo>
                  <a:pt x="545" y="1207"/>
                </a:lnTo>
                <a:lnTo>
                  <a:pt x="529" y="1241"/>
                </a:lnTo>
                <a:lnTo>
                  <a:pt x="517" y="1275"/>
                </a:lnTo>
                <a:lnTo>
                  <a:pt x="509" y="1309"/>
                </a:lnTo>
                <a:lnTo>
                  <a:pt x="503" y="1345"/>
                </a:lnTo>
                <a:lnTo>
                  <a:pt x="501" y="1381"/>
                </a:lnTo>
                <a:lnTo>
                  <a:pt x="501" y="1459"/>
                </a:lnTo>
                <a:lnTo>
                  <a:pt x="501" y="1459"/>
                </a:lnTo>
                <a:lnTo>
                  <a:pt x="503" y="1475"/>
                </a:lnTo>
                <a:lnTo>
                  <a:pt x="505" y="1491"/>
                </a:lnTo>
                <a:lnTo>
                  <a:pt x="511" y="1507"/>
                </a:lnTo>
                <a:lnTo>
                  <a:pt x="519" y="1523"/>
                </a:lnTo>
                <a:lnTo>
                  <a:pt x="519" y="1523"/>
                </a:lnTo>
                <a:lnTo>
                  <a:pt x="529" y="1537"/>
                </a:lnTo>
                <a:lnTo>
                  <a:pt x="539" y="1547"/>
                </a:lnTo>
                <a:lnTo>
                  <a:pt x="551" y="1553"/>
                </a:lnTo>
                <a:lnTo>
                  <a:pt x="563" y="1555"/>
                </a:lnTo>
                <a:lnTo>
                  <a:pt x="981" y="1555"/>
                </a:lnTo>
                <a:lnTo>
                  <a:pt x="981" y="1555"/>
                </a:lnTo>
                <a:lnTo>
                  <a:pt x="995" y="1553"/>
                </a:lnTo>
                <a:lnTo>
                  <a:pt x="1007" y="1549"/>
                </a:lnTo>
                <a:lnTo>
                  <a:pt x="1019" y="1541"/>
                </a:lnTo>
                <a:lnTo>
                  <a:pt x="1029" y="1529"/>
                </a:lnTo>
                <a:lnTo>
                  <a:pt x="1029" y="1529"/>
                </a:lnTo>
                <a:lnTo>
                  <a:pt x="1039" y="1515"/>
                </a:lnTo>
                <a:lnTo>
                  <a:pt x="1045" y="1501"/>
                </a:lnTo>
                <a:lnTo>
                  <a:pt x="1049" y="1487"/>
                </a:lnTo>
                <a:lnTo>
                  <a:pt x="1051" y="1473"/>
                </a:lnTo>
                <a:lnTo>
                  <a:pt x="1051" y="1473"/>
                </a:lnTo>
                <a:lnTo>
                  <a:pt x="1051" y="1461"/>
                </a:lnTo>
                <a:lnTo>
                  <a:pt x="1053" y="1449"/>
                </a:lnTo>
                <a:lnTo>
                  <a:pt x="1063" y="1421"/>
                </a:lnTo>
                <a:lnTo>
                  <a:pt x="1077" y="1391"/>
                </a:lnTo>
                <a:lnTo>
                  <a:pt x="1097" y="1355"/>
                </a:lnTo>
                <a:lnTo>
                  <a:pt x="1097" y="1355"/>
                </a:lnTo>
                <a:lnTo>
                  <a:pt x="1111" y="1339"/>
                </a:lnTo>
                <a:lnTo>
                  <a:pt x="1123" y="1321"/>
                </a:lnTo>
                <a:lnTo>
                  <a:pt x="1137" y="1305"/>
                </a:lnTo>
                <a:lnTo>
                  <a:pt x="1151" y="1291"/>
                </a:lnTo>
                <a:lnTo>
                  <a:pt x="1167" y="1277"/>
                </a:lnTo>
                <a:lnTo>
                  <a:pt x="1183" y="1265"/>
                </a:lnTo>
                <a:lnTo>
                  <a:pt x="1199" y="1253"/>
                </a:lnTo>
                <a:lnTo>
                  <a:pt x="1218" y="1243"/>
                </a:lnTo>
                <a:lnTo>
                  <a:pt x="1218" y="1243"/>
                </a:lnTo>
                <a:lnTo>
                  <a:pt x="1324" y="1181"/>
                </a:lnTo>
                <a:lnTo>
                  <a:pt x="1324" y="1181"/>
                </a:lnTo>
                <a:lnTo>
                  <a:pt x="1344" y="1167"/>
                </a:lnTo>
                <a:lnTo>
                  <a:pt x="1368" y="1151"/>
                </a:lnTo>
                <a:lnTo>
                  <a:pt x="1424" y="1106"/>
                </a:lnTo>
                <a:lnTo>
                  <a:pt x="1424" y="1106"/>
                </a:lnTo>
                <a:lnTo>
                  <a:pt x="1452" y="1080"/>
                </a:lnTo>
                <a:lnTo>
                  <a:pt x="1478" y="1054"/>
                </a:lnTo>
                <a:lnTo>
                  <a:pt x="1500" y="1030"/>
                </a:lnTo>
                <a:lnTo>
                  <a:pt x="1520" y="1004"/>
                </a:lnTo>
                <a:lnTo>
                  <a:pt x="1520" y="1004"/>
                </a:lnTo>
                <a:lnTo>
                  <a:pt x="1536" y="976"/>
                </a:lnTo>
                <a:lnTo>
                  <a:pt x="1552" y="944"/>
                </a:lnTo>
                <a:lnTo>
                  <a:pt x="1566" y="910"/>
                </a:lnTo>
                <a:lnTo>
                  <a:pt x="1580" y="870"/>
                </a:lnTo>
                <a:lnTo>
                  <a:pt x="1580" y="870"/>
                </a:lnTo>
                <a:lnTo>
                  <a:pt x="1592" y="828"/>
                </a:lnTo>
                <a:lnTo>
                  <a:pt x="1600" y="786"/>
                </a:lnTo>
                <a:lnTo>
                  <a:pt x="1606" y="742"/>
                </a:lnTo>
                <a:lnTo>
                  <a:pt x="1606" y="696"/>
                </a:lnTo>
                <a:lnTo>
                  <a:pt x="1606" y="696"/>
                </a:lnTo>
                <a:lnTo>
                  <a:pt x="1606" y="660"/>
                </a:lnTo>
                <a:lnTo>
                  <a:pt x="1602" y="624"/>
                </a:lnTo>
                <a:lnTo>
                  <a:pt x="1596" y="588"/>
                </a:lnTo>
                <a:lnTo>
                  <a:pt x="1590" y="554"/>
                </a:lnTo>
                <a:lnTo>
                  <a:pt x="1580" y="520"/>
                </a:lnTo>
                <a:lnTo>
                  <a:pt x="1566" y="486"/>
                </a:lnTo>
                <a:lnTo>
                  <a:pt x="1552" y="452"/>
                </a:lnTo>
                <a:lnTo>
                  <a:pt x="1536" y="420"/>
                </a:lnTo>
                <a:lnTo>
                  <a:pt x="1536" y="420"/>
                </a:lnTo>
                <a:close/>
                <a:moveTo>
                  <a:pt x="1536" y="420"/>
                </a:moveTo>
                <a:lnTo>
                  <a:pt x="1536" y="420"/>
                </a:lnTo>
                <a:close/>
              </a:path>
            </a:pathLst>
          </a:custGeom>
          <a:solidFill>
            <a:schemeClr val="bg1"/>
          </a:solidFill>
          <a:ln>
            <a:noFill/>
          </a:ln>
          <a:effectLst>
            <a:innerShdw blurRad="63500" dist="50800" dir="13500000">
              <a:prstClr val="black">
                <a:alpha val="22000"/>
              </a:prstClr>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entury Gothic" panose="020B0502020202020204" pitchFamily="34" charset="0"/>
            </a:endParaRPr>
          </a:p>
        </p:txBody>
      </p:sp>
    </p:spTree>
    <p:extLst>
      <p:ext uri="{BB962C8B-B14F-4D97-AF65-F5344CB8AC3E}">
        <p14:creationId xmlns:p14="http://schemas.microsoft.com/office/powerpoint/2010/main" val="665115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Law PowerPoint Backgroun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043" t="3266"/>
          <a:stretch/>
        </p:blipFill>
        <p:spPr bwMode="auto">
          <a:xfrm>
            <a:off x="70436" y="2024885"/>
            <a:ext cx="3218437" cy="3098343"/>
          </a:xfrm>
          <a:prstGeom prst="ellipse">
            <a:avLst/>
          </a:prstGeom>
          <a:noFill/>
          <a:extLst>
            <a:ext uri="{909E8E84-426E-40DD-AFC4-6F175D3DCCD1}">
              <a14:hiddenFill xmlns:a14="http://schemas.microsoft.com/office/drawing/2010/main">
                <a:solidFill>
                  <a:srgbClr val="FFFFFF"/>
                </a:solidFill>
              </a14:hiddenFill>
            </a:ext>
          </a:extLst>
        </p:spPr>
      </p:pic>
      <p:sp>
        <p:nvSpPr>
          <p:cNvPr id="22" name="Oval 21"/>
          <p:cNvSpPr/>
          <p:nvPr/>
        </p:nvSpPr>
        <p:spPr>
          <a:xfrm>
            <a:off x="70436" y="2002153"/>
            <a:ext cx="3245450" cy="3143806"/>
          </a:xfrm>
          <a:prstGeom prst="ellipse">
            <a:avLst/>
          </a:prstGeom>
          <a:gradFill flip="none" rotWithShape="1">
            <a:gsLst>
              <a:gs pos="0">
                <a:srgbClr val="9CB86E">
                  <a:alpha val="94000"/>
                </a:srgbClr>
              </a:gs>
              <a:gs pos="81000">
                <a:srgbClr val="156B13"/>
              </a:gs>
            </a:gsLst>
            <a:lin ang="10800000" scaled="1"/>
            <a:tileRect/>
          </a:gradFill>
          <a:ln>
            <a:solidFill>
              <a:srgbClr val="419E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latin typeface="Century Gothic" panose="020B0502020202020204" pitchFamily="34" charset="0"/>
            </a:endParaRPr>
          </a:p>
        </p:txBody>
      </p:sp>
      <p:sp>
        <p:nvSpPr>
          <p:cNvPr id="2" name="Title 1"/>
          <p:cNvSpPr>
            <a:spLocks noGrp="1"/>
          </p:cNvSpPr>
          <p:nvPr>
            <p:ph type="title"/>
          </p:nvPr>
        </p:nvSpPr>
        <p:spPr/>
        <p:txBody>
          <a:bodyPr/>
          <a:lstStyle/>
          <a:p>
            <a:pPr algn="l"/>
            <a:r>
              <a:rPr lang="en-US" dirty="0"/>
              <a:t>Road Map</a:t>
            </a:r>
          </a:p>
        </p:txBody>
      </p:sp>
      <p:sp>
        <p:nvSpPr>
          <p:cNvPr id="38" name="Footer Placeholder 8"/>
          <p:cNvSpPr>
            <a:spLocks noGrp="1"/>
          </p:cNvSpPr>
          <p:nvPr>
            <p:ph type="ftr" sz="quarter" idx="11"/>
          </p:nvPr>
        </p:nvSpPr>
        <p:spPr>
          <a:xfrm>
            <a:off x="4038600" y="6484454"/>
            <a:ext cx="4114800" cy="365125"/>
          </a:xfrm>
        </p:spPr>
        <p:txBody>
          <a:bodyPr/>
          <a:lstStyle/>
          <a:p>
            <a:r>
              <a:rPr lang="en-US" sz="1100" dirty="0">
                <a:solidFill>
                  <a:schemeClr val="tx1"/>
                </a:solidFill>
                <a:latin typeface="Century Gothic" panose="020B0502020202020204" pitchFamily="34" charset="0"/>
              </a:rPr>
              <a:t>Atuguba &amp; Associates Presentation</a:t>
            </a:r>
          </a:p>
        </p:txBody>
      </p:sp>
      <p:sp>
        <p:nvSpPr>
          <p:cNvPr id="23" name="Slide Number Placeholder 22"/>
          <p:cNvSpPr>
            <a:spLocks noGrp="1"/>
          </p:cNvSpPr>
          <p:nvPr>
            <p:ph type="sldNum" sz="quarter" idx="12"/>
          </p:nvPr>
        </p:nvSpPr>
        <p:spPr/>
        <p:txBody>
          <a:bodyPr/>
          <a:lstStyle/>
          <a:p>
            <a:fld id="{69C7E7DE-30F0-4397-9796-DF6D2B684495}" type="slidenum">
              <a:rPr lang="en-US" smtClean="0"/>
              <a:pPr/>
              <a:t>2</a:t>
            </a:fld>
            <a:endParaRPr lang="en-US" dirty="0"/>
          </a:p>
        </p:txBody>
      </p:sp>
      <p:sp>
        <p:nvSpPr>
          <p:cNvPr id="5" name="Arc 4"/>
          <p:cNvSpPr/>
          <p:nvPr/>
        </p:nvSpPr>
        <p:spPr>
          <a:xfrm>
            <a:off x="-1255174" y="1320772"/>
            <a:ext cx="4749291" cy="4722596"/>
          </a:xfrm>
          <a:prstGeom prst="arc">
            <a:avLst>
              <a:gd name="adj1" fmla="val 17928423"/>
              <a:gd name="adj2" fmla="val 3679945"/>
            </a:avLst>
          </a:prstGeom>
          <a:noFill/>
          <a:ln w="63500" cap="rnd">
            <a:solidFill>
              <a:srgbClr val="419E3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Oval 6"/>
          <p:cNvSpPr/>
          <p:nvPr/>
        </p:nvSpPr>
        <p:spPr>
          <a:xfrm>
            <a:off x="3302380" y="2267818"/>
            <a:ext cx="227389" cy="227389"/>
          </a:xfrm>
          <a:prstGeom prst="ellipse">
            <a:avLst/>
          </a:prstGeom>
          <a:solidFill>
            <a:srgbClr val="1D1F3A"/>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Oval 7"/>
          <p:cNvSpPr/>
          <p:nvPr/>
        </p:nvSpPr>
        <p:spPr>
          <a:xfrm>
            <a:off x="3545307" y="2857769"/>
            <a:ext cx="227389" cy="227389"/>
          </a:xfrm>
          <a:prstGeom prst="ellipse">
            <a:avLst/>
          </a:prstGeom>
          <a:solidFill>
            <a:srgbClr val="1D1F3A"/>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Oval 8"/>
          <p:cNvSpPr/>
          <p:nvPr/>
        </p:nvSpPr>
        <p:spPr>
          <a:xfrm>
            <a:off x="3634866" y="3507581"/>
            <a:ext cx="227389" cy="227389"/>
          </a:xfrm>
          <a:prstGeom prst="ellipse">
            <a:avLst/>
          </a:prstGeom>
          <a:solidFill>
            <a:srgbClr val="1D1F3A"/>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0" name="Straight Connector 9"/>
          <p:cNvCxnSpPr>
            <a:stCxn id="6" idx="6"/>
          </p:cNvCxnSpPr>
          <p:nvPr/>
        </p:nvCxnSpPr>
        <p:spPr>
          <a:xfrm>
            <a:off x="2895973" y="1662484"/>
            <a:ext cx="1570108" cy="0"/>
          </a:xfrm>
          <a:prstGeom prst="line">
            <a:avLst/>
          </a:prstGeom>
          <a:ln>
            <a:solidFill>
              <a:srgbClr val="1D1F3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697761" y="2966563"/>
            <a:ext cx="768320" cy="4901"/>
          </a:xfrm>
          <a:prstGeom prst="line">
            <a:avLst/>
          </a:prstGeom>
          <a:ln>
            <a:solidFill>
              <a:srgbClr val="1D1F3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697761" y="3621276"/>
            <a:ext cx="768320" cy="0"/>
          </a:xfrm>
          <a:prstGeom prst="line">
            <a:avLst/>
          </a:prstGeom>
          <a:ln>
            <a:solidFill>
              <a:srgbClr val="1D1F3A"/>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525075" y="1264962"/>
            <a:ext cx="977375" cy="830997"/>
          </a:xfrm>
          <a:prstGeom prst="rect">
            <a:avLst/>
          </a:prstGeom>
          <a:noFill/>
        </p:spPr>
        <p:txBody>
          <a:bodyPr wrap="square" lIns="0" tIns="0" rIns="0" bIns="0" rtlCol="0" anchor="ctr">
            <a:spAutoFit/>
          </a:bodyPr>
          <a:lstStyle/>
          <a:p>
            <a:r>
              <a:rPr lang="en-US" sz="5400" b="1" dirty="0">
                <a:solidFill>
                  <a:srgbClr val="E2E2E2"/>
                </a:solidFill>
              </a:rPr>
              <a:t>01</a:t>
            </a:r>
          </a:p>
        </p:txBody>
      </p:sp>
      <p:sp>
        <p:nvSpPr>
          <p:cNvPr id="15" name="TextBox 14"/>
          <p:cNvSpPr txBox="1"/>
          <p:nvPr/>
        </p:nvSpPr>
        <p:spPr>
          <a:xfrm>
            <a:off x="5430324" y="1519036"/>
            <a:ext cx="5786316" cy="307777"/>
          </a:xfrm>
          <a:prstGeom prst="rect">
            <a:avLst/>
          </a:prstGeom>
          <a:noFill/>
        </p:spPr>
        <p:txBody>
          <a:bodyPr wrap="square" lIns="0" tIns="0" rIns="0" bIns="0" rtlCol="0" anchor="ctr">
            <a:spAutoFit/>
          </a:bodyPr>
          <a:lstStyle/>
          <a:p>
            <a:r>
              <a:rPr lang="en-US" sz="2000" dirty="0">
                <a:latin typeface="Century Gothic" panose="020B0502020202020204" pitchFamily="34" charset="0"/>
              </a:rPr>
              <a:t>Who is a Ghanaian citizen? </a:t>
            </a:r>
          </a:p>
        </p:txBody>
      </p:sp>
      <p:sp>
        <p:nvSpPr>
          <p:cNvPr id="16" name="TextBox 15"/>
          <p:cNvSpPr txBox="1"/>
          <p:nvPr/>
        </p:nvSpPr>
        <p:spPr>
          <a:xfrm>
            <a:off x="4525076" y="1991430"/>
            <a:ext cx="977375" cy="830997"/>
          </a:xfrm>
          <a:prstGeom prst="rect">
            <a:avLst/>
          </a:prstGeom>
          <a:noFill/>
        </p:spPr>
        <p:txBody>
          <a:bodyPr wrap="square" lIns="0" tIns="0" rIns="0" bIns="0" rtlCol="0" anchor="ctr">
            <a:spAutoFit/>
          </a:bodyPr>
          <a:lstStyle/>
          <a:p>
            <a:r>
              <a:rPr lang="en-US" sz="5400" b="1" dirty="0">
                <a:solidFill>
                  <a:srgbClr val="E2E2E2"/>
                </a:solidFill>
              </a:rPr>
              <a:t>02</a:t>
            </a:r>
          </a:p>
        </p:txBody>
      </p:sp>
      <p:sp>
        <p:nvSpPr>
          <p:cNvPr id="17" name="TextBox 16"/>
          <p:cNvSpPr txBox="1"/>
          <p:nvPr/>
        </p:nvSpPr>
        <p:spPr>
          <a:xfrm>
            <a:off x="5455464" y="2218470"/>
            <a:ext cx="5761176" cy="307777"/>
          </a:xfrm>
          <a:prstGeom prst="rect">
            <a:avLst/>
          </a:prstGeom>
          <a:noFill/>
        </p:spPr>
        <p:txBody>
          <a:bodyPr wrap="square" lIns="0" tIns="0" rIns="0" bIns="0" rtlCol="0" anchor="ctr">
            <a:spAutoFit/>
          </a:bodyPr>
          <a:lstStyle/>
          <a:p>
            <a:r>
              <a:rPr lang="en-US" sz="2000" dirty="0">
                <a:latin typeface="Century Gothic" panose="020B0502020202020204" pitchFamily="34" charset="0"/>
              </a:rPr>
              <a:t>Does Ghana recognize Dual Citizenship?</a:t>
            </a:r>
          </a:p>
        </p:txBody>
      </p:sp>
      <p:sp>
        <p:nvSpPr>
          <p:cNvPr id="18" name="TextBox 17"/>
          <p:cNvSpPr txBox="1"/>
          <p:nvPr/>
        </p:nvSpPr>
        <p:spPr>
          <a:xfrm>
            <a:off x="4525077" y="2597968"/>
            <a:ext cx="977375" cy="830997"/>
          </a:xfrm>
          <a:prstGeom prst="rect">
            <a:avLst/>
          </a:prstGeom>
          <a:noFill/>
        </p:spPr>
        <p:txBody>
          <a:bodyPr wrap="square" lIns="0" tIns="0" rIns="0" bIns="0" rtlCol="0" anchor="ctr">
            <a:spAutoFit/>
          </a:bodyPr>
          <a:lstStyle/>
          <a:p>
            <a:r>
              <a:rPr lang="en-US" sz="5400" b="1" dirty="0">
                <a:solidFill>
                  <a:srgbClr val="E2E2E2"/>
                </a:solidFill>
              </a:rPr>
              <a:t>03</a:t>
            </a:r>
          </a:p>
        </p:txBody>
      </p:sp>
      <p:sp>
        <p:nvSpPr>
          <p:cNvPr id="19" name="TextBox 18"/>
          <p:cNvSpPr txBox="1"/>
          <p:nvPr/>
        </p:nvSpPr>
        <p:spPr>
          <a:xfrm>
            <a:off x="5438487" y="2806642"/>
            <a:ext cx="5778153" cy="307777"/>
          </a:xfrm>
          <a:prstGeom prst="rect">
            <a:avLst/>
          </a:prstGeom>
          <a:noFill/>
        </p:spPr>
        <p:txBody>
          <a:bodyPr wrap="square" lIns="0" tIns="0" rIns="0" bIns="0" rtlCol="0" anchor="ctr">
            <a:spAutoFit/>
          </a:bodyPr>
          <a:lstStyle/>
          <a:p>
            <a:r>
              <a:rPr lang="en-US" sz="2000" dirty="0">
                <a:latin typeface="Century Gothic" panose="020B0502020202020204" pitchFamily="34" charset="0"/>
              </a:rPr>
              <a:t>What are the entitlements of Dual Citizens?</a:t>
            </a:r>
          </a:p>
        </p:txBody>
      </p:sp>
      <p:sp>
        <p:nvSpPr>
          <p:cNvPr id="20" name="TextBox 19"/>
          <p:cNvSpPr txBox="1"/>
          <p:nvPr/>
        </p:nvSpPr>
        <p:spPr>
          <a:xfrm>
            <a:off x="4544388" y="3208635"/>
            <a:ext cx="977375" cy="830997"/>
          </a:xfrm>
          <a:prstGeom prst="rect">
            <a:avLst/>
          </a:prstGeom>
          <a:noFill/>
        </p:spPr>
        <p:txBody>
          <a:bodyPr wrap="square" lIns="0" tIns="0" rIns="0" bIns="0" rtlCol="0" anchor="ctr">
            <a:spAutoFit/>
          </a:bodyPr>
          <a:lstStyle/>
          <a:p>
            <a:r>
              <a:rPr lang="en-US" sz="5400" b="1" dirty="0">
                <a:solidFill>
                  <a:srgbClr val="E2E2E2"/>
                </a:solidFill>
              </a:rPr>
              <a:t>04</a:t>
            </a:r>
          </a:p>
        </p:txBody>
      </p:sp>
      <p:sp>
        <p:nvSpPr>
          <p:cNvPr id="21" name="TextBox 20"/>
          <p:cNvSpPr txBox="1"/>
          <p:nvPr/>
        </p:nvSpPr>
        <p:spPr>
          <a:xfrm>
            <a:off x="5430323" y="3447668"/>
            <a:ext cx="5786317" cy="307777"/>
          </a:xfrm>
          <a:prstGeom prst="rect">
            <a:avLst/>
          </a:prstGeom>
          <a:noFill/>
        </p:spPr>
        <p:txBody>
          <a:bodyPr wrap="square" lIns="0" tIns="0" rIns="0" bIns="0" rtlCol="0" anchor="ctr">
            <a:spAutoFit/>
          </a:bodyPr>
          <a:lstStyle/>
          <a:p>
            <a:r>
              <a:rPr lang="en-US" sz="2000" dirty="0">
                <a:latin typeface="Century Gothic" panose="020B0502020202020204" pitchFamily="34" charset="0"/>
              </a:rPr>
              <a:t>What legal disabilities attend Dual Citizens?</a:t>
            </a:r>
          </a:p>
        </p:txBody>
      </p:sp>
      <p:sp>
        <p:nvSpPr>
          <p:cNvPr id="34" name="Oval 33"/>
          <p:cNvSpPr/>
          <p:nvPr/>
        </p:nvSpPr>
        <p:spPr>
          <a:xfrm>
            <a:off x="3560947" y="4215376"/>
            <a:ext cx="227389" cy="227389"/>
          </a:xfrm>
          <a:prstGeom prst="ellipse">
            <a:avLst/>
          </a:prstGeom>
          <a:solidFill>
            <a:srgbClr val="1D1F3A"/>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TextBox 35"/>
          <p:cNvSpPr txBox="1"/>
          <p:nvPr/>
        </p:nvSpPr>
        <p:spPr>
          <a:xfrm>
            <a:off x="4564705" y="3877415"/>
            <a:ext cx="977375" cy="830997"/>
          </a:xfrm>
          <a:prstGeom prst="rect">
            <a:avLst/>
          </a:prstGeom>
          <a:noFill/>
        </p:spPr>
        <p:txBody>
          <a:bodyPr wrap="square" lIns="0" tIns="0" rIns="0" bIns="0" rtlCol="0" anchor="ctr">
            <a:spAutoFit/>
          </a:bodyPr>
          <a:lstStyle/>
          <a:p>
            <a:r>
              <a:rPr lang="en-US" sz="5400" b="1" dirty="0">
                <a:solidFill>
                  <a:srgbClr val="E2E2E2"/>
                </a:solidFill>
              </a:rPr>
              <a:t>05</a:t>
            </a:r>
          </a:p>
        </p:txBody>
      </p:sp>
      <p:sp>
        <p:nvSpPr>
          <p:cNvPr id="37" name="TextBox 36"/>
          <p:cNvSpPr txBox="1"/>
          <p:nvPr/>
        </p:nvSpPr>
        <p:spPr>
          <a:xfrm>
            <a:off x="5450641" y="4025481"/>
            <a:ext cx="4579077" cy="615553"/>
          </a:xfrm>
          <a:prstGeom prst="rect">
            <a:avLst/>
          </a:prstGeom>
          <a:noFill/>
        </p:spPr>
        <p:txBody>
          <a:bodyPr wrap="square" lIns="0" tIns="0" rIns="0" bIns="0" rtlCol="0" anchor="ctr">
            <a:spAutoFit/>
          </a:bodyPr>
          <a:lstStyle/>
          <a:p>
            <a:r>
              <a:rPr lang="en-US" sz="2000" dirty="0">
                <a:latin typeface="Century Gothic" panose="020B0502020202020204" pitchFamily="34" charset="0"/>
              </a:rPr>
              <a:t>Should these disabilities persist in our Laws? </a:t>
            </a:r>
          </a:p>
        </p:txBody>
      </p:sp>
      <p:sp>
        <p:nvSpPr>
          <p:cNvPr id="40" name="TextBox 39"/>
          <p:cNvSpPr txBox="1"/>
          <p:nvPr/>
        </p:nvSpPr>
        <p:spPr>
          <a:xfrm>
            <a:off x="4554544" y="4570008"/>
            <a:ext cx="977375" cy="830997"/>
          </a:xfrm>
          <a:prstGeom prst="rect">
            <a:avLst/>
          </a:prstGeom>
          <a:noFill/>
        </p:spPr>
        <p:txBody>
          <a:bodyPr wrap="square" lIns="0" tIns="0" rIns="0" bIns="0" rtlCol="0" anchor="ctr">
            <a:spAutoFit/>
          </a:bodyPr>
          <a:lstStyle/>
          <a:p>
            <a:r>
              <a:rPr lang="en-US" sz="5400" b="1" dirty="0">
                <a:solidFill>
                  <a:srgbClr val="E2E2E2"/>
                </a:solidFill>
              </a:rPr>
              <a:t>06</a:t>
            </a:r>
          </a:p>
        </p:txBody>
      </p:sp>
      <p:sp>
        <p:nvSpPr>
          <p:cNvPr id="51" name="Oval 50"/>
          <p:cNvSpPr/>
          <p:nvPr/>
        </p:nvSpPr>
        <p:spPr>
          <a:xfrm>
            <a:off x="3266728" y="4895839"/>
            <a:ext cx="227389" cy="227389"/>
          </a:xfrm>
          <a:prstGeom prst="ellipse">
            <a:avLst/>
          </a:prstGeom>
          <a:solidFill>
            <a:srgbClr val="1D1F3A"/>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52" name="Straight Connector 51"/>
          <p:cNvCxnSpPr>
            <a:stCxn id="51" idx="6"/>
          </p:cNvCxnSpPr>
          <p:nvPr/>
        </p:nvCxnSpPr>
        <p:spPr>
          <a:xfrm flipV="1">
            <a:off x="3494117" y="5007644"/>
            <a:ext cx="1021468" cy="1890"/>
          </a:xfrm>
          <a:prstGeom prst="line">
            <a:avLst/>
          </a:prstGeom>
          <a:ln>
            <a:solidFill>
              <a:srgbClr val="1D1F3A"/>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430320" y="4716641"/>
            <a:ext cx="5786320" cy="615553"/>
          </a:xfrm>
          <a:prstGeom prst="rect">
            <a:avLst/>
          </a:prstGeom>
          <a:noFill/>
        </p:spPr>
        <p:txBody>
          <a:bodyPr wrap="square" lIns="0" tIns="0" rIns="0" bIns="0" rtlCol="0" anchor="ctr">
            <a:spAutoFit/>
          </a:bodyPr>
          <a:lstStyle/>
          <a:p>
            <a:r>
              <a:rPr lang="en-US" sz="2000" dirty="0">
                <a:latin typeface="Century Gothic" panose="020B0502020202020204" pitchFamily="34" charset="0"/>
              </a:rPr>
              <a:t>May Ghanaians resident abroad vote in public elections?</a:t>
            </a:r>
          </a:p>
        </p:txBody>
      </p:sp>
      <p:sp>
        <p:nvSpPr>
          <p:cNvPr id="55" name="Oval 54"/>
          <p:cNvSpPr/>
          <p:nvPr/>
        </p:nvSpPr>
        <p:spPr>
          <a:xfrm>
            <a:off x="2698200" y="5544033"/>
            <a:ext cx="227389" cy="227389"/>
          </a:xfrm>
          <a:prstGeom prst="ellipse">
            <a:avLst/>
          </a:prstGeom>
          <a:solidFill>
            <a:srgbClr val="1D1F3A"/>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56" name="Straight Connector 55"/>
          <p:cNvCxnSpPr/>
          <p:nvPr/>
        </p:nvCxnSpPr>
        <p:spPr>
          <a:xfrm>
            <a:off x="2911901" y="5667887"/>
            <a:ext cx="1632487" cy="0"/>
          </a:xfrm>
          <a:prstGeom prst="line">
            <a:avLst/>
          </a:prstGeom>
          <a:ln>
            <a:solidFill>
              <a:srgbClr val="1D1F3A"/>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575877" y="5244257"/>
            <a:ext cx="977375" cy="830997"/>
          </a:xfrm>
          <a:prstGeom prst="rect">
            <a:avLst/>
          </a:prstGeom>
          <a:noFill/>
        </p:spPr>
        <p:txBody>
          <a:bodyPr wrap="square" lIns="0" tIns="0" rIns="0" bIns="0" rtlCol="0" anchor="ctr">
            <a:spAutoFit/>
          </a:bodyPr>
          <a:lstStyle/>
          <a:p>
            <a:r>
              <a:rPr lang="en-US" sz="5400" b="1" dirty="0">
                <a:solidFill>
                  <a:srgbClr val="E2E2E2"/>
                </a:solidFill>
              </a:rPr>
              <a:t>07</a:t>
            </a:r>
          </a:p>
        </p:txBody>
      </p:sp>
      <p:sp>
        <p:nvSpPr>
          <p:cNvPr id="58" name="TextBox 57"/>
          <p:cNvSpPr txBox="1"/>
          <p:nvPr/>
        </p:nvSpPr>
        <p:spPr>
          <a:xfrm>
            <a:off x="5430322" y="5540571"/>
            <a:ext cx="5227518" cy="307777"/>
          </a:xfrm>
          <a:prstGeom prst="rect">
            <a:avLst/>
          </a:prstGeom>
          <a:noFill/>
        </p:spPr>
        <p:txBody>
          <a:bodyPr wrap="square" lIns="0" tIns="0" rIns="0" bIns="0" rtlCol="0" anchor="ctr">
            <a:spAutoFit/>
          </a:bodyPr>
          <a:lstStyle/>
          <a:p>
            <a:r>
              <a:rPr lang="en-US" sz="2000" dirty="0">
                <a:latin typeface="Century Gothic" panose="020B0502020202020204" pitchFamily="34" charset="0"/>
              </a:rPr>
              <a:t>Is the law on ROPAA operational?</a:t>
            </a:r>
          </a:p>
        </p:txBody>
      </p:sp>
      <p:sp>
        <p:nvSpPr>
          <p:cNvPr id="6" name="Oval 5"/>
          <p:cNvSpPr/>
          <p:nvPr/>
        </p:nvSpPr>
        <p:spPr>
          <a:xfrm>
            <a:off x="2668584" y="1548789"/>
            <a:ext cx="227389" cy="227389"/>
          </a:xfrm>
          <a:prstGeom prst="ellipse">
            <a:avLst/>
          </a:prstGeom>
          <a:solidFill>
            <a:srgbClr val="1D1F3A"/>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1" name="Straight Connector 10"/>
          <p:cNvCxnSpPr/>
          <p:nvPr/>
        </p:nvCxnSpPr>
        <p:spPr>
          <a:xfrm>
            <a:off x="3339738" y="2375153"/>
            <a:ext cx="1126343" cy="5334"/>
          </a:xfrm>
          <a:prstGeom prst="line">
            <a:avLst/>
          </a:prstGeom>
          <a:ln>
            <a:solidFill>
              <a:srgbClr val="1D1F3A"/>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34" idx="6"/>
          </p:cNvCxnSpPr>
          <p:nvPr/>
        </p:nvCxnSpPr>
        <p:spPr>
          <a:xfrm>
            <a:off x="3788336" y="4329071"/>
            <a:ext cx="707361" cy="10160"/>
          </a:xfrm>
          <a:prstGeom prst="line">
            <a:avLst/>
          </a:prstGeom>
          <a:ln>
            <a:solidFill>
              <a:srgbClr val="1D1F3A"/>
            </a:solidFill>
          </a:ln>
        </p:spPr>
        <p:style>
          <a:lnRef idx="1">
            <a:schemeClr val="accent1"/>
          </a:lnRef>
          <a:fillRef idx="0">
            <a:schemeClr val="accent1"/>
          </a:fillRef>
          <a:effectRef idx="0">
            <a:schemeClr val="accent1"/>
          </a:effectRef>
          <a:fontRef idx="minor">
            <a:schemeClr val="tx1"/>
          </a:fontRef>
        </p:style>
      </p:cxnSp>
      <p:pic>
        <p:nvPicPr>
          <p:cNvPr id="8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0412" y="1520"/>
            <a:ext cx="1423480" cy="60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Date Placeholder 7"/>
          <p:cNvSpPr>
            <a:spLocks noGrp="1"/>
          </p:cNvSpPr>
          <p:nvPr>
            <p:ph type="dt" sz="half" idx="10"/>
          </p:nvPr>
        </p:nvSpPr>
        <p:spPr>
          <a:xfrm>
            <a:off x="3320374" y="6499875"/>
            <a:ext cx="2618510" cy="365125"/>
          </a:xfrm>
        </p:spPr>
        <p:txBody>
          <a:bodyPr/>
          <a:lstStyle/>
          <a:p>
            <a:r>
              <a:rPr lang="en-US" sz="1100" dirty="0">
                <a:latin typeface="Century Gothic" panose="020B0502020202020204" pitchFamily="34" charset="0"/>
              </a:rPr>
              <a:t>28/03/2021</a:t>
            </a:r>
          </a:p>
        </p:txBody>
      </p:sp>
    </p:spTree>
    <p:extLst>
      <p:ext uri="{BB962C8B-B14F-4D97-AF65-F5344CB8AC3E}">
        <p14:creationId xmlns:p14="http://schemas.microsoft.com/office/powerpoint/2010/main" val="4016176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9C7E7DE-30F0-4397-9796-DF6D2B684495}" type="slidenum">
              <a:rPr lang="en-US" smtClean="0">
                <a:latin typeface="Century Gothic" panose="020B0502020202020204" pitchFamily="34" charset="0"/>
              </a:rPr>
              <a:pPr/>
              <a:t>20</a:t>
            </a:fld>
            <a:endParaRPr lang="en-US" dirty="0">
              <a:latin typeface="Century Gothic" panose="020B0502020202020204" pitchFamily="34" charset="0"/>
            </a:endParaRPr>
          </a:p>
        </p:txBody>
      </p:sp>
      <p:grpSp>
        <p:nvGrpSpPr>
          <p:cNvPr id="8" name="Group 7">
            <a:extLst>
              <a:ext uri="{FF2B5EF4-FFF2-40B4-BE49-F238E27FC236}">
                <a16:creationId xmlns:a16="http://schemas.microsoft.com/office/drawing/2014/main" id="{5298F209-5475-4EE8-82B8-E06B477AE492}"/>
              </a:ext>
            </a:extLst>
          </p:cNvPr>
          <p:cNvGrpSpPr/>
          <p:nvPr/>
        </p:nvGrpSpPr>
        <p:grpSpPr>
          <a:xfrm>
            <a:off x="3856451" y="2780844"/>
            <a:ext cx="7009462" cy="2579109"/>
            <a:chOff x="371248" y="2076284"/>
            <a:chExt cx="5790150" cy="1981641"/>
          </a:xfrm>
        </p:grpSpPr>
        <p:cxnSp>
          <p:nvCxnSpPr>
            <p:cNvPr id="12" name="Straight Connector 11">
              <a:extLst>
                <a:ext uri="{FF2B5EF4-FFF2-40B4-BE49-F238E27FC236}">
                  <a16:creationId xmlns:a16="http://schemas.microsoft.com/office/drawing/2014/main" id="{51050D9D-4058-4D45-A51D-AB2BBB5F8A79}"/>
                </a:ext>
              </a:extLst>
            </p:cNvPr>
            <p:cNvCxnSpPr>
              <a:cxnSpLocks/>
            </p:cNvCxnSpPr>
            <p:nvPr/>
          </p:nvCxnSpPr>
          <p:spPr>
            <a:xfrm>
              <a:off x="371248" y="4057925"/>
              <a:ext cx="57901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1D2AF1F-4132-440F-9D32-9AF207CE1448}"/>
                </a:ext>
              </a:extLst>
            </p:cNvPr>
            <p:cNvCxnSpPr>
              <a:cxnSpLocks/>
            </p:cNvCxnSpPr>
            <p:nvPr/>
          </p:nvCxnSpPr>
          <p:spPr>
            <a:xfrm>
              <a:off x="371248" y="2076284"/>
              <a:ext cx="57901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5" name="Rectangle 24"/>
          <p:cNvSpPr/>
          <p:nvPr/>
        </p:nvSpPr>
        <p:spPr>
          <a:xfrm>
            <a:off x="3856451" y="749519"/>
            <a:ext cx="6970550" cy="1754326"/>
          </a:xfrm>
          <a:prstGeom prst="rect">
            <a:avLst/>
          </a:prstGeom>
        </p:spPr>
        <p:txBody>
          <a:bodyPr wrap="square">
            <a:spAutoFit/>
          </a:bodyPr>
          <a:lstStyle/>
          <a:p>
            <a:pPr algn="just"/>
            <a:r>
              <a:rPr lang="en-US" dirty="0">
                <a:latin typeface="Century Gothic" panose="020B0502020202020204" pitchFamily="34" charset="0"/>
              </a:rPr>
              <a:t>In 2017, about 11 years after ROPAA was passed, </a:t>
            </a:r>
            <a:r>
              <a:rPr lang="en-US" dirty="0" err="1">
                <a:latin typeface="Century Gothic" panose="020B0502020202020204" pitchFamily="34" charset="0"/>
              </a:rPr>
              <a:t>Dr</a:t>
            </a:r>
            <a:r>
              <a:rPr lang="en-US" dirty="0">
                <a:latin typeface="Century Gothic" panose="020B0502020202020204" pitchFamily="34" charset="0"/>
              </a:rPr>
              <a:t> Kofi A. </a:t>
            </a:r>
            <a:r>
              <a:rPr lang="en-US" dirty="0" err="1">
                <a:latin typeface="Century Gothic" panose="020B0502020202020204" pitchFamily="34" charset="0"/>
              </a:rPr>
              <a:t>Boateng</a:t>
            </a:r>
            <a:r>
              <a:rPr lang="en-US" dirty="0">
                <a:latin typeface="Century Gothic" panose="020B0502020202020204" pitchFamily="34" charset="0"/>
              </a:rPr>
              <a:t>, Ms. Nellie </a:t>
            </a:r>
            <a:r>
              <a:rPr lang="en-US" dirty="0" err="1">
                <a:latin typeface="Century Gothic" panose="020B0502020202020204" pitchFamily="34" charset="0"/>
              </a:rPr>
              <a:t>Kemevor</a:t>
            </a:r>
            <a:r>
              <a:rPr lang="en-US" dirty="0">
                <a:latin typeface="Century Gothic" panose="020B0502020202020204" pitchFamily="34" charset="0"/>
              </a:rPr>
              <a:t>, Mr. Obed </a:t>
            </a:r>
            <a:r>
              <a:rPr lang="en-US" dirty="0" err="1">
                <a:latin typeface="Century Gothic" panose="020B0502020202020204" pitchFamily="34" charset="0"/>
              </a:rPr>
              <a:t>Danquah</a:t>
            </a:r>
            <a:r>
              <a:rPr lang="en-US" dirty="0">
                <a:latin typeface="Century Gothic" panose="020B0502020202020204" pitchFamily="34" charset="0"/>
              </a:rPr>
              <a:t>, Mr. Christiana </a:t>
            </a:r>
            <a:r>
              <a:rPr lang="en-US" dirty="0" err="1">
                <a:latin typeface="Century Gothic" panose="020B0502020202020204" pitchFamily="34" charset="0"/>
              </a:rPr>
              <a:t>Sillim</a:t>
            </a:r>
            <a:r>
              <a:rPr lang="en-US" dirty="0">
                <a:latin typeface="Century Gothic" panose="020B0502020202020204" pitchFamily="34" charset="0"/>
              </a:rPr>
              <a:t>, and Mr. </a:t>
            </a:r>
            <a:r>
              <a:rPr lang="en-US" dirty="0" err="1">
                <a:latin typeface="Century Gothic" panose="020B0502020202020204" pitchFamily="34" charset="0"/>
              </a:rPr>
              <a:t>Agyenim</a:t>
            </a:r>
            <a:r>
              <a:rPr lang="en-US" dirty="0">
                <a:latin typeface="Century Gothic" panose="020B0502020202020204" pitchFamily="34" charset="0"/>
              </a:rPr>
              <a:t> </a:t>
            </a:r>
            <a:r>
              <a:rPr lang="en-US" dirty="0" err="1">
                <a:latin typeface="Century Gothic" panose="020B0502020202020204" pitchFamily="34" charset="0"/>
              </a:rPr>
              <a:t>Boateng</a:t>
            </a:r>
            <a:r>
              <a:rPr lang="en-US" dirty="0">
                <a:latin typeface="Century Gothic" panose="020B0502020202020204" pitchFamily="34" charset="0"/>
              </a:rPr>
              <a:t>, some five Ghanaians eligible to vote under ROPAA charged the EC for having “gone to sleep” in its complete lack of interest in implementing Act 699.</a:t>
            </a:r>
          </a:p>
        </p:txBody>
      </p:sp>
      <p:sp>
        <p:nvSpPr>
          <p:cNvPr id="26" name="Rectangle 25"/>
          <p:cNvSpPr/>
          <p:nvPr/>
        </p:nvSpPr>
        <p:spPr>
          <a:xfrm>
            <a:off x="3832002" y="3112864"/>
            <a:ext cx="6956089" cy="1754326"/>
          </a:xfrm>
          <a:prstGeom prst="rect">
            <a:avLst/>
          </a:prstGeom>
        </p:spPr>
        <p:txBody>
          <a:bodyPr wrap="square">
            <a:spAutoFit/>
          </a:bodyPr>
          <a:lstStyle/>
          <a:p>
            <a:pPr algn="just"/>
            <a:r>
              <a:rPr lang="en-US" dirty="0">
                <a:latin typeface="Century Gothic" panose="020B0502020202020204" pitchFamily="34" charset="0"/>
              </a:rPr>
              <a:t>The Plaintiffs, members of the Progressive Alliance Movement (PAM), a nonprofit organization incorporated in New York, argued that they were aggrieved by the EC’s failure to implement Act 699. This the Plaintiffs argued, violated their rights under various legal frameworks guaranteed under national, regional and international laws and conventions. </a:t>
            </a:r>
          </a:p>
        </p:txBody>
      </p:sp>
      <p:sp>
        <p:nvSpPr>
          <p:cNvPr id="27" name="Rectangle 26"/>
          <p:cNvSpPr/>
          <p:nvPr/>
        </p:nvSpPr>
        <p:spPr>
          <a:xfrm>
            <a:off x="3817540" y="5579820"/>
            <a:ext cx="6970551" cy="646331"/>
          </a:xfrm>
          <a:prstGeom prst="rect">
            <a:avLst/>
          </a:prstGeom>
        </p:spPr>
        <p:txBody>
          <a:bodyPr wrap="square">
            <a:spAutoFit/>
          </a:bodyPr>
          <a:lstStyle/>
          <a:p>
            <a:r>
              <a:rPr lang="en-US" dirty="0">
                <a:latin typeface="Century Gothic" panose="020B0502020202020204" pitchFamily="34" charset="0"/>
              </a:rPr>
              <a:t>The Court upheld their claims, giving the EC a year to implement ROPAA.</a:t>
            </a:r>
            <a:endParaRPr lang="en-GB" dirty="0">
              <a:latin typeface="Century Gothic" panose="020B0502020202020204" pitchFamily="34" charset="0"/>
            </a:endParaRPr>
          </a:p>
        </p:txBody>
      </p:sp>
      <p:sp>
        <p:nvSpPr>
          <p:cNvPr id="10" name="Rectangle 9">
            <a:extLst>
              <a:ext uri="{FF2B5EF4-FFF2-40B4-BE49-F238E27FC236}">
                <a16:creationId xmlns:a16="http://schemas.microsoft.com/office/drawing/2014/main" id="{5C2BDC38-3037-485B-B3C3-33C9D1154E2C}"/>
              </a:ext>
            </a:extLst>
          </p:cNvPr>
          <p:cNvSpPr/>
          <p:nvPr/>
        </p:nvSpPr>
        <p:spPr>
          <a:xfrm>
            <a:off x="0" y="0"/>
            <a:ext cx="3330102" cy="6882318"/>
          </a:xfrm>
          <a:prstGeom prst="rect">
            <a:avLst/>
          </a:prstGeom>
          <a:solidFill>
            <a:srgbClr val="419E3C"/>
          </a:solidFill>
          <a:ln>
            <a:solidFill>
              <a:srgbClr val="419E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en-US" dirty="0">
              <a:solidFill>
                <a:prstClr val="white"/>
              </a:solidFill>
              <a:latin typeface="Century Gothic" panose="020B0502020202020204" pitchFamily="34" charset="0"/>
            </a:endParaRP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0412" y="1520"/>
            <a:ext cx="1423480" cy="60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Footer Placeholder 8"/>
          <p:cNvSpPr>
            <a:spLocks noGrp="1"/>
          </p:cNvSpPr>
          <p:nvPr>
            <p:ph type="ftr" sz="quarter" idx="11"/>
          </p:nvPr>
        </p:nvSpPr>
        <p:spPr>
          <a:xfrm>
            <a:off x="4858966" y="6517193"/>
            <a:ext cx="4648200" cy="365125"/>
          </a:xfrm>
        </p:spPr>
        <p:txBody>
          <a:bodyPr/>
          <a:lstStyle/>
          <a:p>
            <a:r>
              <a:rPr lang="en-US" sz="1100" dirty="0">
                <a:solidFill>
                  <a:schemeClr val="tx1"/>
                </a:solidFill>
                <a:latin typeface="Century Gothic" panose="020B0502020202020204" pitchFamily="34" charset="0"/>
              </a:rPr>
              <a:t>Atuguba &amp; Associates Presentation</a:t>
            </a:r>
          </a:p>
        </p:txBody>
      </p:sp>
      <p:sp>
        <p:nvSpPr>
          <p:cNvPr id="15" name="Date Placeholder 7"/>
          <p:cNvSpPr>
            <a:spLocks noGrp="1"/>
          </p:cNvSpPr>
          <p:nvPr>
            <p:ph type="dt" sz="half" idx="10"/>
          </p:nvPr>
        </p:nvSpPr>
        <p:spPr>
          <a:xfrm>
            <a:off x="3320374" y="6499875"/>
            <a:ext cx="2618510" cy="365125"/>
          </a:xfrm>
        </p:spPr>
        <p:txBody>
          <a:bodyPr/>
          <a:lstStyle/>
          <a:p>
            <a:r>
              <a:rPr lang="en-US" sz="1100" dirty="0">
                <a:latin typeface="Century Gothic" panose="020B0502020202020204" pitchFamily="34" charset="0"/>
              </a:rPr>
              <a:t>28/03/2021</a:t>
            </a:r>
          </a:p>
        </p:txBody>
      </p:sp>
    </p:spTree>
    <p:extLst>
      <p:ext uri="{BB962C8B-B14F-4D97-AF65-F5344CB8AC3E}">
        <p14:creationId xmlns:p14="http://schemas.microsoft.com/office/powerpoint/2010/main" val="4192194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9C7E7DE-30F0-4397-9796-DF6D2B684495}" type="slidenum">
              <a:rPr lang="en-US" smtClean="0">
                <a:latin typeface="Century Gothic" panose="020B0502020202020204" pitchFamily="34" charset="0"/>
              </a:rPr>
              <a:pPr/>
              <a:t>21</a:t>
            </a:fld>
            <a:endParaRPr lang="en-US" dirty="0">
              <a:latin typeface="Century Gothic" panose="020B0502020202020204" pitchFamily="34" charset="0"/>
            </a:endParaRPr>
          </a:p>
        </p:txBody>
      </p:sp>
      <p:grpSp>
        <p:nvGrpSpPr>
          <p:cNvPr id="8" name="Group 7">
            <a:extLst>
              <a:ext uri="{FF2B5EF4-FFF2-40B4-BE49-F238E27FC236}">
                <a16:creationId xmlns:a16="http://schemas.microsoft.com/office/drawing/2014/main" id="{5298F209-5475-4EE8-82B8-E06B477AE492}"/>
              </a:ext>
            </a:extLst>
          </p:cNvPr>
          <p:cNvGrpSpPr/>
          <p:nvPr/>
        </p:nvGrpSpPr>
        <p:grpSpPr>
          <a:xfrm>
            <a:off x="3737823" y="1303192"/>
            <a:ext cx="7072822" cy="1770754"/>
            <a:chOff x="371248" y="2076284"/>
            <a:chExt cx="5790150" cy="1981641"/>
          </a:xfrm>
        </p:grpSpPr>
        <p:cxnSp>
          <p:nvCxnSpPr>
            <p:cNvPr id="12" name="Straight Connector 11">
              <a:extLst>
                <a:ext uri="{FF2B5EF4-FFF2-40B4-BE49-F238E27FC236}">
                  <a16:creationId xmlns:a16="http://schemas.microsoft.com/office/drawing/2014/main" id="{51050D9D-4058-4D45-A51D-AB2BBB5F8A79}"/>
                </a:ext>
              </a:extLst>
            </p:cNvPr>
            <p:cNvCxnSpPr>
              <a:cxnSpLocks/>
            </p:cNvCxnSpPr>
            <p:nvPr/>
          </p:nvCxnSpPr>
          <p:spPr>
            <a:xfrm>
              <a:off x="371248" y="4057925"/>
              <a:ext cx="57901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1D2AF1F-4132-440F-9D32-9AF207CE1448}"/>
                </a:ext>
              </a:extLst>
            </p:cNvPr>
            <p:cNvCxnSpPr>
              <a:cxnSpLocks/>
            </p:cNvCxnSpPr>
            <p:nvPr/>
          </p:nvCxnSpPr>
          <p:spPr>
            <a:xfrm>
              <a:off x="371248" y="2076284"/>
              <a:ext cx="57901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5" name="Rectangle 24"/>
          <p:cNvSpPr/>
          <p:nvPr/>
        </p:nvSpPr>
        <p:spPr>
          <a:xfrm>
            <a:off x="3788355" y="535503"/>
            <a:ext cx="7048372" cy="646331"/>
          </a:xfrm>
          <a:prstGeom prst="rect">
            <a:avLst/>
          </a:prstGeom>
        </p:spPr>
        <p:txBody>
          <a:bodyPr wrap="square">
            <a:spAutoFit/>
          </a:bodyPr>
          <a:lstStyle/>
          <a:p>
            <a:pPr algn="just"/>
            <a:r>
              <a:rPr lang="en-US" dirty="0">
                <a:latin typeface="Century Gothic" panose="020B0502020202020204" pitchFamily="34" charset="0"/>
              </a:rPr>
              <a:t>The EC, two years after it was mandated to implement Act 699, failed to comply with the court’s order. </a:t>
            </a:r>
          </a:p>
        </p:txBody>
      </p:sp>
      <p:sp>
        <p:nvSpPr>
          <p:cNvPr id="26" name="Rectangle 25"/>
          <p:cNvSpPr/>
          <p:nvPr/>
        </p:nvSpPr>
        <p:spPr>
          <a:xfrm>
            <a:off x="3788355" y="1464957"/>
            <a:ext cx="7022290" cy="1477328"/>
          </a:xfrm>
          <a:prstGeom prst="rect">
            <a:avLst/>
          </a:prstGeom>
        </p:spPr>
        <p:txBody>
          <a:bodyPr wrap="square">
            <a:spAutoFit/>
          </a:bodyPr>
          <a:lstStyle/>
          <a:p>
            <a:pPr algn="just"/>
            <a:r>
              <a:rPr lang="en-US" dirty="0">
                <a:latin typeface="Century Gothic" panose="020B0502020202020204" pitchFamily="34" charset="0"/>
              </a:rPr>
              <a:t>On this basis, the 2017 Plaintiffs “went back to court,” asking the court to cite the EC for contempt. “According to the five applicants, the only way to ensure that the EC complied with the court’s judgment was for the commissioners to be ‘committed to prison for contempt.’”</a:t>
            </a:r>
          </a:p>
        </p:txBody>
      </p:sp>
      <p:sp>
        <p:nvSpPr>
          <p:cNvPr id="27" name="Rectangle 26"/>
          <p:cNvSpPr/>
          <p:nvPr/>
        </p:nvSpPr>
        <p:spPr>
          <a:xfrm>
            <a:off x="3788354" y="5552564"/>
            <a:ext cx="7022289" cy="923330"/>
          </a:xfrm>
          <a:prstGeom prst="rect">
            <a:avLst/>
          </a:prstGeom>
        </p:spPr>
        <p:txBody>
          <a:bodyPr wrap="square">
            <a:spAutoFit/>
          </a:bodyPr>
          <a:lstStyle/>
          <a:p>
            <a:r>
              <a:rPr lang="en-US" dirty="0">
                <a:latin typeface="Century Gothic" panose="020B0502020202020204" pitchFamily="34" charset="0"/>
              </a:rPr>
              <a:t>As well, the court held that if the EC had any justifiable reason(s) not to implement ROPAA in the 2020 general elections, same should be published. </a:t>
            </a:r>
          </a:p>
        </p:txBody>
      </p:sp>
      <p:cxnSp>
        <p:nvCxnSpPr>
          <p:cNvPr id="16" name="Straight Connector 15">
            <a:extLst>
              <a:ext uri="{FF2B5EF4-FFF2-40B4-BE49-F238E27FC236}">
                <a16:creationId xmlns:a16="http://schemas.microsoft.com/office/drawing/2014/main" id="{61D2AF1F-4132-440F-9D32-9AF207CE1448}"/>
              </a:ext>
            </a:extLst>
          </p:cNvPr>
          <p:cNvCxnSpPr>
            <a:cxnSpLocks/>
          </p:cNvCxnSpPr>
          <p:nvPr/>
        </p:nvCxnSpPr>
        <p:spPr>
          <a:xfrm>
            <a:off x="3776129" y="5396407"/>
            <a:ext cx="703451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776130" y="3241092"/>
            <a:ext cx="7072821" cy="2031325"/>
          </a:xfrm>
          <a:prstGeom prst="rect">
            <a:avLst/>
          </a:prstGeom>
        </p:spPr>
        <p:txBody>
          <a:bodyPr wrap="square">
            <a:spAutoFit/>
          </a:bodyPr>
          <a:lstStyle/>
          <a:p>
            <a:r>
              <a:rPr lang="en-US" dirty="0">
                <a:latin typeface="Century Gothic" panose="020B0502020202020204" pitchFamily="34" charset="0"/>
              </a:rPr>
              <a:t>A Human Rights High Court presided over by Justice Anthony </a:t>
            </a:r>
            <a:r>
              <a:rPr lang="en-US" dirty="0" err="1">
                <a:latin typeface="Century Gothic" panose="020B0502020202020204" pitchFamily="34" charset="0"/>
              </a:rPr>
              <a:t>Yeboah</a:t>
            </a:r>
            <a:r>
              <a:rPr lang="en-US" dirty="0">
                <a:latin typeface="Century Gothic" panose="020B0502020202020204" pitchFamily="34" charset="0"/>
              </a:rPr>
              <a:t> upheld their claims, noting that the EC had no justification for failing to implement Act 699, further describing the failure as “unreasonable and outrageous” and ordered the Electoral Commission to put in place measures that would enable Ghanaians living abroad to vote in the 2020 general elections. </a:t>
            </a:r>
          </a:p>
        </p:txBody>
      </p:sp>
      <p:sp>
        <p:nvSpPr>
          <p:cNvPr id="14" name="Rectangle 13">
            <a:extLst>
              <a:ext uri="{FF2B5EF4-FFF2-40B4-BE49-F238E27FC236}">
                <a16:creationId xmlns:a16="http://schemas.microsoft.com/office/drawing/2014/main" id="{5C2BDC38-3037-485B-B3C3-33C9D1154E2C}"/>
              </a:ext>
            </a:extLst>
          </p:cNvPr>
          <p:cNvSpPr/>
          <p:nvPr/>
        </p:nvSpPr>
        <p:spPr>
          <a:xfrm>
            <a:off x="0" y="0"/>
            <a:ext cx="3330102" cy="6882318"/>
          </a:xfrm>
          <a:prstGeom prst="rect">
            <a:avLst/>
          </a:prstGeom>
          <a:solidFill>
            <a:srgbClr val="419E3C"/>
          </a:solidFill>
          <a:ln>
            <a:solidFill>
              <a:srgbClr val="419E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en-US" dirty="0">
              <a:solidFill>
                <a:prstClr val="white"/>
              </a:solidFill>
              <a:latin typeface="Century Gothic" panose="020B0502020202020204" pitchFamily="34" charset="0"/>
            </a:endParaRPr>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0412" y="1520"/>
            <a:ext cx="1423480" cy="60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Footer Placeholder 8"/>
          <p:cNvSpPr>
            <a:spLocks noGrp="1"/>
          </p:cNvSpPr>
          <p:nvPr>
            <p:ph type="ftr" sz="quarter" idx="11"/>
          </p:nvPr>
        </p:nvSpPr>
        <p:spPr>
          <a:xfrm>
            <a:off x="4858966" y="6517193"/>
            <a:ext cx="4648200" cy="365125"/>
          </a:xfrm>
        </p:spPr>
        <p:txBody>
          <a:bodyPr/>
          <a:lstStyle/>
          <a:p>
            <a:r>
              <a:rPr lang="en-US" sz="1100" dirty="0">
                <a:solidFill>
                  <a:schemeClr val="tx1"/>
                </a:solidFill>
                <a:latin typeface="Century Gothic" panose="020B0502020202020204" pitchFamily="34" charset="0"/>
              </a:rPr>
              <a:t>Atuguba &amp; Associates Presentation</a:t>
            </a:r>
          </a:p>
        </p:txBody>
      </p:sp>
      <p:sp>
        <p:nvSpPr>
          <p:cNvPr id="18" name="Date Placeholder 7"/>
          <p:cNvSpPr>
            <a:spLocks noGrp="1"/>
          </p:cNvSpPr>
          <p:nvPr>
            <p:ph type="dt" sz="half" idx="10"/>
          </p:nvPr>
        </p:nvSpPr>
        <p:spPr>
          <a:xfrm>
            <a:off x="3320374" y="6499875"/>
            <a:ext cx="2618510" cy="365125"/>
          </a:xfrm>
        </p:spPr>
        <p:txBody>
          <a:bodyPr/>
          <a:lstStyle/>
          <a:p>
            <a:r>
              <a:rPr lang="en-US" sz="1100" dirty="0">
                <a:latin typeface="Century Gothic" panose="020B0502020202020204" pitchFamily="34" charset="0"/>
              </a:rPr>
              <a:t>28/03/2021</a:t>
            </a:r>
          </a:p>
        </p:txBody>
      </p:sp>
    </p:spTree>
    <p:extLst>
      <p:ext uri="{BB962C8B-B14F-4D97-AF65-F5344CB8AC3E}">
        <p14:creationId xmlns:p14="http://schemas.microsoft.com/office/powerpoint/2010/main" val="3097196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9C7E7DE-30F0-4397-9796-DF6D2B684495}" type="slidenum">
              <a:rPr lang="en-US" smtClean="0">
                <a:latin typeface="Century Gothic" panose="020B0502020202020204" pitchFamily="34" charset="0"/>
              </a:rPr>
              <a:pPr/>
              <a:t>22</a:t>
            </a:fld>
            <a:endParaRPr lang="en-US" dirty="0">
              <a:latin typeface="Century Gothic" panose="020B0502020202020204" pitchFamily="34" charset="0"/>
            </a:endParaRPr>
          </a:p>
        </p:txBody>
      </p:sp>
      <p:grpSp>
        <p:nvGrpSpPr>
          <p:cNvPr id="8" name="Group 7">
            <a:extLst>
              <a:ext uri="{FF2B5EF4-FFF2-40B4-BE49-F238E27FC236}">
                <a16:creationId xmlns:a16="http://schemas.microsoft.com/office/drawing/2014/main" id="{5298F209-5475-4EE8-82B8-E06B477AE492}"/>
              </a:ext>
            </a:extLst>
          </p:cNvPr>
          <p:cNvGrpSpPr/>
          <p:nvPr/>
        </p:nvGrpSpPr>
        <p:grpSpPr>
          <a:xfrm>
            <a:off x="3718365" y="1726104"/>
            <a:ext cx="7072822" cy="1563628"/>
            <a:chOff x="371248" y="2076284"/>
            <a:chExt cx="5790150" cy="1981641"/>
          </a:xfrm>
        </p:grpSpPr>
        <p:cxnSp>
          <p:nvCxnSpPr>
            <p:cNvPr id="12" name="Straight Connector 11">
              <a:extLst>
                <a:ext uri="{FF2B5EF4-FFF2-40B4-BE49-F238E27FC236}">
                  <a16:creationId xmlns:a16="http://schemas.microsoft.com/office/drawing/2014/main" id="{51050D9D-4058-4D45-A51D-AB2BBB5F8A79}"/>
                </a:ext>
              </a:extLst>
            </p:cNvPr>
            <p:cNvCxnSpPr>
              <a:cxnSpLocks/>
            </p:cNvCxnSpPr>
            <p:nvPr/>
          </p:nvCxnSpPr>
          <p:spPr>
            <a:xfrm>
              <a:off x="371248" y="4057925"/>
              <a:ext cx="57901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1D2AF1F-4132-440F-9D32-9AF207CE1448}"/>
                </a:ext>
              </a:extLst>
            </p:cNvPr>
            <p:cNvCxnSpPr>
              <a:cxnSpLocks/>
            </p:cNvCxnSpPr>
            <p:nvPr/>
          </p:nvCxnSpPr>
          <p:spPr>
            <a:xfrm>
              <a:off x="371248" y="2076284"/>
              <a:ext cx="57901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5" name="Rectangle 24"/>
          <p:cNvSpPr/>
          <p:nvPr/>
        </p:nvSpPr>
        <p:spPr>
          <a:xfrm>
            <a:off x="3768899" y="525775"/>
            <a:ext cx="7048372" cy="1200329"/>
          </a:xfrm>
          <a:prstGeom prst="rect">
            <a:avLst/>
          </a:prstGeom>
        </p:spPr>
        <p:txBody>
          <a:bodyPr wrap="square">
            <a:spAutoFit/>
          </a:bodyPr>
          <a:lstStyle/>
          <a:p>
            <a:pPr algn="just"/>
            <a:r>
              <a:rPr lang="en-US" dirty="0">
                <a:latin typeface="Century Gothic" panose="020B0502020202020204" pitchFamily="34" charset="0"/>
              </a:rPr>
              <a:t>When ordered to implement ROPAA to enable Ghanaians resident abroad vote in the 2020 general elections, the EC passed the buck to Parliament, presenting the Legislature with a CI on the matter. </a:t>
            </a:r>
          </a:p>
        </p:txBody>
      </p:sp>
      <p:sp>
        <p:nvSpPr>
          <p:cNvPr id="26" name="Rectangle 25"/>
          <p:cNvSpPr/>
          <p:nvPr/>
        </p:nvSpPr>
        <p:spPr>
          <a:xfrm>
            <a:off x="3781939" y="1766516"/>
            <a:ext cx="7022290" cy="1477328"/>
          </a:xfrm>
          <a:prstGeom prst="rect">
            <a:avLst/>
          </a:prstGeom>
        </p:spPr>
        <p:txBody>
          <a:bodyPr wrap="square">
            <a:spAutoFit/>
          </a:bodyPr>
          <a:lstStyle/>
          <a:p>
            <a:pPr algn="just"/>
            <a:r>
              <a:rPr lang="en-US" dirty="0">
                <a:latin typeface="Century Gothic" panose="020B0502020202020204" pitchFamily="34" charset="0"/>
              </a:rPr>
              <a:t>“The Deputy Commissioner of the EC in charge of Corporate Services, Dr. </a:t>
            </a:r>
            <a:r>
              <a:rPr lang="en-US" dirty="0" err="1">
                <a:latin typeface="Century Gothic" panose="020B0502020202020204" pitchFamily="34" charset="0"/>
              </a:rPr>
              <a:t>Bossman</a:t>
            </a:r>
            <a:r>
              <a:rPr lang="en-US" dirty="0">
                <a:latin typeface="Century Gothic" panose="020B0502020202020204" pitchFamily="34" charset="0"/>
              </a:rPr>
              <a:t> Eric </a:t>
            </a:r>
            <a:r>
              <a:rPr lang="en-US" dirty="0" err="1">
                <a:latin typeface="Century Gothic" panose="020B0502020202020204" pitchFamily="34" charset="0"/>
              </a:rPr>
              <a:t>Asare</a:t>
            </a:r>
            <a:r>
              <a:rPr lang="en-US" dirty="0">
                <a:latin typeface="Century Gothic" panose="020B0502020202020204" pitchFamily="34" charset="0"/>
              </a:rPr>
              <a:t>, explained to the Daily Graphic in an interview … that the CI would provide the framework and modalities on how Ghanaians abroad could register as voters and also vote.” </a:t>
            </a:r>
          </a:p>
        </p:txBody>
      </p:sp>
      <p:sp>
        <p:nvSpPr>
          <p:cNvPr id="27" name="Rectangle 26"/>
          <p:cNvSpPr/>
          <p:nvPr/>
        </p:nvSpPr>
        <p:spPr>
          <a:xfrm>
            <a:off x="3768898" y="5542836"/>
            <a:ext cx="7022289" cy="923330"/>
          </a:xfrm>
          <a:prstGeom prst="rect">
            <a:avLst/>
          </a:prstGeom>
        </p:spPr>
        <p:txBody>
          <a:bodyPr wrap="square">
            <a:spAutoFit/>
          </a:bodyPr>
          <a:lstStyle/>
          <a:p>
            <a:r>
              <a:rPr lang="en-US" dirty="0">
                <a:latin typeface="Century Gothic" panose="020B0502020202020204" pitchFamily="34" charset="0"/>
              </a:rPr>
              <a:t>Intriguingly, budgetary allocation was made for the implementation of ROPAA in the 2020 presidential and parliamentary elections.</a:t>
            </a:r>
          </a:p>
        </p:txBody>
      </p:sp>
      <p:cxnSp>
        <p:nvCxnSpPr>
          <p:cNvPr id="16" name="Straight Connector 15">
            <a:extLst>
              <a:ext uri="{FF2B5EF4-FFF2-40B4-BE49-F238E27FC236}">
                <a16:creationId xmlns:a16="http://schemas.microsoft.com/office/drawing/2014/main" id="{61D2AF1F-4132-440F-9D32-9AF207CE1448}"/>
              </a:ext>
            </a:extLst>
          </p:cNvPr>
          <p:cNvCxnSpPr>
            <a:cxnSpLocks/>
          </p:cNvCxnSpPr>
          <p:nvPr/>
        </p:nvCxnSpPr>
        <p:spPr>
          <a:xfrm>
            <a:off x="3756673" y="5396307"/>
            <a:ext cx="703451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768898" y="3372655"/>
            <a:ext cx="7072821" cy="1200329"/>
          </a:xfrm>
          <a:prstGeom prst="rect">
            <a:avLst/>
          </a:prstGeom>
        </p:spPr>
        <p:txBody>
          <a:bodyPr wrap="square">
            <a:spAutoFit/>
          </a:bodyPr>
          <a:lstStyle/>
          <a:p>
            <a:r>
              <a:rPr lang="en-US" dirty="0">
                <a:latin typeface="Century Gothic" panose="020B0502020202020204" pitchFamily="34" charset="0"/>
              </a:rPr>
              <a:t>Absolving itself of what is left to be done in implementing ROPAA, the EC declared that it “had done its part by submitting the CI to Parliament and that the onus was on the legislative body to act.”</a:t>
            </a:r>
          </a:p>
        </p:txBody>
      </p:sp>
      <p:cxnSp>
        <p:nvCxnSpPr>
          <p:cNvPr id="19" name="Straight Connector 18">
            <a:extLst>
              <a:ext uri="{FF2B5EF4-FFF2-40B4-BE49-F238E27FC236}">
                <a16:creationId xmlns:a16="http://schemas.microsoft.com/office/drawing/2014/main" id="{61D2AF1F-4132-440F-9D32-9AF207CE1448}"/>
              </a:ext>
            </a:extLst>
          </p:cNvPr>
          <p:cNvCxnSpPr>
            <a:cxnSpLocks/>
          </p:cNvCxnSpPr>
          <p:nvPr/>
        </p:nvCxnSpPr>
        <p:spPr>
          <a:xfrm>
            <a:off x="3737518" y="4654567"/>
            <a:ext cx="703451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870301" y="4761854"/>
            <a:ext cx="5740674" cy="369332"/>
          </a:xfrm>
          <a:prstGeom prst="rect">
            <a:avLst/>
          </a:prstGeom>
        </p:spPr>
        <p:txBody>
          <a:bodyPr wrap="none">
            <a:spAutoFit/>
          </a:bodyPr>
          <a:lstStyle/>
          <a:p>
            <a:r>
              <a:rPr lang="en-US" dirty="0">
                <a:latin typeface="Century Gothic" panose="020B0502020202020204" pitchFamily="34" charset="0"/>
              </a:rPr>
              <a:t>The result is that ROPAA is yet to be implemented.</a:t>
            </a:r>
          </a:p>
        </p:txBody>
      </p:sp>
      <p:sp>
        <p:nvSpPr>
          <p:cNvPr id="14" name="Rectangle 13">
            <a:extLst>
              <a:ext uri="{FF2B5EF4-FFF2-40B4-BE49-F238E27FC236}">
                <a16:creationId xmlns:a16="http://schemas.microsoft.com/office/drawing/2014/main" id="{5C2BDC38-3037-485B-B3C3-33C9D1154E2C}"/>
              </a:ext>
            </a:extLst>
          </p:cNvPr>
          <p:cNvSpPr/>
          <p:nvPr/>
        </p:nvSpPr>
        <p:spPr>
          <a:xfrm>
            <a:off x="-9728" y="-9728"/>
            <a:ext cx="3330102" cy="6882318"/>
          </a:xfrm>
          <a:prstGeom prst="rect">
            <a:avLst/>
          </a:prstGeom>
          <a:solidFill>
            <a:srgbClr val="419E3C"/>
          </a:solidFill>
          <a:ln>
            <a:solidFill>
              <a:srgbClr val="419E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en-US" dirty="0">
              <a:solidFill>
                <a:prstClr val="white"/>
              </a:solidFill>
              <a:latin typeface="Century Gothic" panose="020B0502020202020204" pitchFamily="34" charset="0"/>
            </a:endParaRPr>
          </a:p>
        </p:txBody>
      </p:sp>
      <p:sp>
        <p:nvSpPr>
          <p:cNvPr id="17" name="Footer Placeholder 8"/>
          <p:cNvSpPr>
            <a:spLocks noGrp="1"/>
          </p:cNvSpPr>
          <p:nvPr>
            <p:ph type="ftr" sz="quarter" idx="11"/>
          </p:nvPr>
        </p:nvSpPr>
        <p:spPr>
          <a:xfrm>
            <a:off x="4800600" y="6488969"/>
            <a:ext cx="4648200" cy="365125"/>
          </a:xfrm>
        </p:spPr>
        <p:txBody>
          <a:bodyPr/>
          <a:lstStyle/>
          <a:p>
            <a:r>
              <a:rPr lang="en-US" sz="1100" dirty="0">
                <a:solidFill>
                  <a:schemeClr val="tx1"/>
                </a:solidFill>
                <a:latin typeface="Century Gothic" panose="020B0502020202020204" pitchFamily="34" charset="0"/>
              </a:rPr>
              <a:t>Atuguba &amp; Associates Presentation</a:t>
            </a:r>
          </a:p>
        </p:txBody>
      </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0412" y="1520"/>
            <a:ext cx="1423480" cy="60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Date Placeholder 7"/>
          <p:cNvSpPr>
            <a:spLocks noGrp="1"/>
          </p:cNvSpPr>
          <p:nvPr>
            <p:ph type="dt" sz="half" idx="10"/>
          </p:nvPr>
        </p:nvSpPr>
        <p:spPr>
          <a:xfrm>
            <a:off x="3320374" y="6499875"/>
            <a:ext cx="2618510" cy="365125"/>
          </a:xfrm>
        </p:spPr>
        <p:txBody>
          <a:bodyPr/>
          <a:lstStyle/>
          <a:p>
            <a:r>
              <a:rPr lang="en-US" sz="1100" dirty="0">
                <a:latin typeface="Century Gothic" panose="020B0502020202020204" pitchFamily="34" charset="0"/>
              </a:rPr>
              <a:t>28/03/2021</a:t>
            </a:r>
          </a:p>
        </p:txBody>
      </p:sp>
    </p:spTree>
    <p:extLst>
      <p:ext uri="{BB962C8B-B14F-4D97-AF65-F5344CB8AC3E}">
        <p14:creationId xmlns:p14="http://schemas.microsoft.com/office/powerpoint/2010/main" val="3869093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9C7E7DE-30F0-4397-9796-DF6D2B684495}" type="slidenum">
              <a:rPr lang="en-US" smtClean="0"/>
              <a:pPr/>
              <a:t>23</a:t>
            </a:fld>
            <a:endParaRPr lang="en-US" dirty="0"/>
          </a:p>
        </p:txBody>
      </p:sp>
      <p:sp>
        <p:nvSpPr>
          <p:cNvPr id="7" name="Freeform 6"/>
          <p:cNvSpPr/>
          <p:nvPr/>
        </p:nvSpPr>
        <p:spPr>
          <a:xfrm rot="10800000">
            <a:off x="-9730" y="0"/>
            <a:ext cx="3895595" cy="6858000"/>
          </a:xfrm>
          <a:custGeom>
            <a:avLst/>
            <a:gdLst>
              <a:gd name="connsiteX0" fmla="*/ 1627536 w 3895595"/>
              <a:gd name="connsiteY0" fmla="*/ 0 h 6858000"/>
              <a:gd name="connsiteX1" fmla="*/ 3895595 w 3895595"/>
              <a:gd name="connsiteY1" fmla="*/ 0 h 6858000"/>
              <a:gd name="connsiteX2" fmla="*/ 3895595 w 3895595"/>
              <a:gd name="connsiteY2" fmla="*/ 6858000 h 6858000"/>
              <a:gd name="connsiteX3" fmla="*/ 1627204 w 3895595"/>
              <a:gd name="connsiteY3" fmla="*/ 6858000 h 6858000"/>
              <a:gd name="connsiteX4" fmla="*/ 1343885 w 3895595"/>
              <a:gd name="connsiteY4" fmla="*/ 6605851 h 6858000"/>
              <a:gd name="connsiteX5" fmla="*/ 0 w 3895595"/>
              <a:gd name="connsiteY5" fmla="*/ 3429001 h 6858000"/>
              <a:gd name="connsiteX6" fmla="*/ 1610965 w 3895595"/>
              <a:gd name="connsiteY6" fmla="*/ 130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5595" h="6858000">
                <a:moveTo>
                  <a:pt x="1627536" y="0"/>
                </a:moveTo>
                <a:lnTo>
                  <a:pt x="3895595" y="0"/>
                </a:lnTo>
                <a:lnTo>
                  <a:pt x="3895595" y="6858000"/>
                </a:lnTo>
                <a:lnTo>
                  <a:pt x="1627204" y="6858000"/>
                </a:lnTo>
                <a:lnTo>
                  <a:pt x="1343885" y="6605851"/>
                </a:lnTo>
                <a:cubicBezTo>
                  <a:pt x="515037" y="5801346"/>
                  <a:pt x="0" y="4675320"/>
                  <a:pt x="0" y="3429001"/>
                </a:cubicBezTo>
                <a:cubicBezTo>
                  <a:pt x="0" y="2053753"/>
                  <a:pt x="627108" y="824973"/>
                  <a:pt x="1610965" y="13022"/>
                </a:cubicBezTo>
                <a:close/>
              </a:path>
            </a:pathLst>
          </a:custGeom>
          <a:gradFill flip="none" rotWithShape="1">
            <a:gsLst>
              <a:gs pos="0">
                <a:srgbClr val="419E3C">
                  <a:shade val="30000"/>
                  <a:satMod val="115000"/>
                </a:srgbClr>
              </a:gs>
              <a:gs pos="50000">
                <a:srgbClr val="419E3C">
                  <a:shade val="67500"/>
                  <a:satMod val="115000"/>
                </a:srgbClr>
              </a:gs>
              <a:gs pos="100000">
                <a:srgbClr val="419E3C">
                  <a:shade val="100000"/>
                  <a:satMod val="115000"/>
                </a:srgbClr>
              </a:gs>
            </a:gsLst>
            <a:lin ang="5400000" scaled="1"/>
            <a:tileRect/>
          </a:gradFill>
          <a:ln>
            <a:solidFill>
              <a:srgbClr val="419E3C"/>
            </a:solidFill>
          </a:ln>
          <a:effectLst>
            <a:outerShdw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rot="5400000" flipV="1">
            <a:off x="10292372" y="4990378"/>
            <a:ext cx="1921850" cy="1877406"/>
          </a:xfrm>
          <a:custGeom>
            <a:avLst/>
            <a:gdLst>
              <a:gd name="connsiteX0" fmla="*/ 1823300 w 1823300"/>
              <a:gd name="connsiteY0" fmla="*/ 1877406 h 1877406"/>
              <a:gd name="connsiteX1" fmla="*/ 51609 w 1823300"/>
              <a:gd name="connsiteY1" fmla="*/ 1877406 h 1877406"/>
              <a:gd name="connsiteX2" fmla="*/ 30346 w 1823300"/>
              <a:gd name="connsiteY2" fmla="*/ 1794714 h 1877406"/>
              <a:gd name="connsiteX3" fmla="*/ 0 w 1823300"/>
              <a:gd name="connsiteY3" fmla="*/ 1493685 h 1877406"/>
              <a:gd name="connsiteX4" fmla="*/ 1493685 w 1823300"/>
              <a:gd name="connsiteY4" fmla="*/ 0 h 1877406"/>
              <a:gd name="connsiteX5" fmla="*/ 1794714 w 1823300"/>
              <a:gd name="connsiteY5" fmla="*/ 30347 h 1877406"/>
              <a:gd name="connsiteX6" fmla="*/ 1823300 w 1823300"/>
              <a:gd name="connsiteY6" fmla="*/ 37697 h 187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3300" h="1877406">
                <a:moveTo>
                  <a:pt x="1823300" y="1877406"/>
                </a:moveTo>
                <a:lnTo>
                  <a:pt x="51609" y="1877406"/>
                </a:lnTo>
                <a:lnTo>
                  <a:pt x="30346" y="1794714"/>
                </a:lnTo>
                <a:cubicBezTo>
                  <a:pt x="10449" y="1697479"/>
                  <a:pt x="0" y="1596802"/>
                  <a:pt x="0" y="1493685"/>
                </a:cubicBezTo>
                <a:cubicBezTo>
                  <a:pt x="0" y="668746"/>
                  <a:pt x="668746" y="0"/>
                  <a:pt x="1493685" y="0"/>
                </a:cubicBezTo>
                <a:cubicBezTo>
                  <a:pt x="1596802" y="0"/>
                  <a:pt x="1697479" y="10449"/>
                  <a:pt x="1794714" y="30347"/>
                </a:cubicBezTo>
                <a:lnTo>
                  <a:pt x="1823300" y="37697"/>
                </a:lnTo>
                <a:close/>
              </a:path>
            </a:pathLst>
          </a:custGeom>
          <a:gradFill flip="none" rotWithShape="1">
            <a:gsLst>
              <a:gs pos="0">
                <a:srgbClr val="419E3C">
                  <a:shade val="30000"/>
                  <a:satMod val="115000"/>
                </a:srgbClr>
              </a:gs>
              <a:gs pos="50000">
                <a:srgbClr val="419E3C">
                  <a:shade val="67500"/>
                  <a:satMod val="115000"/>
                </a:srgbClr>
              </a:gs>
              <a:gs pos="100000">
                <a:srgbClr val="419E3C">
                  <a:shade val="100000"/>
                  <a:satMod val="115000"/>
                </a:srgbClr>
              </a:gs>
            </a:gsLst>
            <a:lin ang="16200000" scaled="1"/>
            <a:tileRect/>
          </a:gradFill>
          <a:ln>
            <a:solidFill>
              <a:srgbClr val="419E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207656" y="3445954"/>
            <a:ext cx="6614857" cy="861774"/>
          </a:xfrm>
          <a:prstGeom prst="rect">
            <a:avLst/>
          </a:prstGeom>
          <a:noFill/>
        </p:spPr>
        <p:txBody>
          <a:bodyPr wrap="square" lIns="0" tIns="0" rIns="0" bIns="0" rtlCol="0" anchor="ctr">
            <a:spAutoFit/>
          </a:bodyPr>
          <a:lstStyle/>
          <a:p>
            <a:r>
              <a:rPr lang="en-US" sz="2800" b="1" dirty="0">
                <a:solidFill>
                  <a:srgbClr val="1D1F3A"/>
                </a:solidFill>
                <a:latin typeface="Century Gothic" panose="020B0502020202020204" pitchFamily="34" charset="0"/>
              </a:rPr>
              <a:t>Proposed Ways of Enabling Eligible Ghanaians Abroad to Vote</a:t>
            </a:r>
          </a:p>
        </p:txBody>
      </p:sp>
      <p:sp>
        <p:nvSpPr>
          <p:cNvPr id="10" name="TextBox 9"/>
          <p:cNvSpPr txBox="1"/>
          <p:nvPr/>
        </p:nvSpPr>
        <p:spPr>
          <a:xfrm>
            <a:off x="4834599" y="5616607"/>
            <a:ext cx="4279827" cy="307777"/>
          </a:xfrm>
          <a:prstGeom prst="rect">
            <a:avLst/>
          </a:prstGeom>
          <a:noFill/>
        </p:spPr>
        <p:txBody>
          <a:bodyPr wrap="square" lIns="0" tIns="0" rIns="0" bIns="0" rtlCol="0" anchor="ctr">
            <a:spAutoFit/>
          </a:bodyPr>
          <a:lstStyle/>
          <a:p>
            <a:r>
              <a:rPr lang="en-US" sz="2000" dirty="0">
                <a:solidFill>
                  <a:srgbClr val="1D1F3A"/>
                </a:solidFill>
                <a:latin typeface="Century Gothic" panose="020B0502020202020204" pitchFamily="34" charset="0"/>
              </a:rPr>
              <a:t>(1.7 to 3 million diaspora)</a:t>
            </a:r>
          </a:p>
        </p:txBody>
      </p:sp>
      <p:sp>
        <p:nvSpPr>
          <p:cNvPr id="11" name="Freeform 6"/>
          <p:cNvSpPr>
            <a:spLocks/>
          </p:cNvSpPr>
          <p:nvPr/>
        </p:nvSpPr>
        <p:spPr bwMode="auto">
          <a:xfrm>
            <a:off x="4834599" y="5477966"/>
            <a:ext cx="1017588" cy="45719"/>
          </a:xfrm>
          <a:custGeom>
            <a:avLst/>
            <a:gdLst>
              <a:gd name="T0" fmla="*/ 0 w 2047"/>
              <a:gd name="T1" fmla="*/ 0 h 48"/>
              <a:gd name="T2" fmla="*/ 58 w 2047"/>
              <a:gd name="T3" fmla="*/ 8 h 48"/>
              <a:gd name="T4" fmla="*/ 114 w 2047"/>
              <a:gd name="T5" fmla="*/ 24 h 48"/>
              <a:gd name="T6" fmla="*/ 171 w 2047"/>
              <a:gd name="T7" fmla="*/ 42 h 48"/>
              <a:gd name="T8" fmla="*/ 225 w 2047"/>
              <a:gd name="T9" fmla="*/ 48 h 48"/>
              <a:gd name="T10" fmla="*/ 255 w 2047"/>
              <a:gd name="T11" fmla="*/ 46 h 48"/>
              <a:gd name="T12" fmla="*/ 313 w 2047"/>
              <a:gd name="T13" fmla="*/ 34 h 48"/>
              <a:gd name="T14" fmla="*/ 371 w 2047"/>
              <a:gd name="T15" fmla="*/ 16 h 48"/>
              <a:gd name="T16" fmla="*/ 427 w 2047"/>
              <a:gd name="T17" fmla="*/ 2 h 48"/>
              <a:gd name="T18" fmla="*/ 453 w 2047"/>
              <a:gd name="T19" fmla="*/ 0 h 48"/>
              <a:gd name="T20" fmla="*/ 513 w 2047"/>
              <a:gd name="T21" fmla="*/ 8 h 48"/>
              <a:gd name="T22" fmla="*/ 569 w 2047"/>
              <a:gd name="T23" fmla="*/ 24 h 48"/>
              <a:gd name="T24" fmla="*/ 627 w 2047"/>
              <a:gd name="T25" fmla="*/ 42 h 48"/>
              <a:gd name="T26" fmla="*/ 681 w 2047"/>
              <a:gd name="T27" fmla="*/ 48 h 48"/>
              <a:gd name="T28" fmla="*/ 711 w 2047"/>
              <a:gd name="T29" fmla="*/ 46 h 48"/>
              <a:gd name="T30" fmla="*/ 769 w 2047"/>
              <a:gd name="T31" fmla="*/ 34 h 48"/>
              <a:gd name="T32" fmla="*/ 827 w 2047"/>
              <a:gd name="T33" fmla="*/ 16 h 48"/>
              <a:gd name="T34" fmla="*/ 881 w 2047"/>
              <a:gd name="T35" fmla="*/ 2 h 48"/>
              <a:gd name="T36" fmla="*/ 909 w 2047"/>
              <a:gd name="T37" fmla="*/ 0 h 48"/>
              <a:gd name="T38" fmla="*/ 969 w 2047"/>
              <a:gd name="T39" fmla="*/ 8 h 48"/>
              <a:gd name="T40" fmla="*/ 1027 w 2047"/>
              <a:gd name="T41" fmla="*/ 24 h 48"/>
              <a:gd name="T42" fmla="*/ 1083 w 2047"/>
              <a:gd name="T43" fmla="*/ 42 h 48"/>
              <a:gd name="T44" fmla="*/ 1137 w 2047"/>
              <a:gd name="T45" fmla="*/ 48 h 48"/>
              <a:gd name="T46" fmla="*/ 1167 w 2047"/>
              <a:gd name="T47" fmla="*/ 46 h 48"/>
              <a:gd name="T48" fmla="*/ 1227 w 2047"/>
              <a:gd name="T49" fmla="*/ 34 h 48"/>
              <a:gd name="T50" fmla="*/ 1283 w 2047"/>
              <a:gd name="T51" fmla="*/ 16 h 48"/>
              <a:gd name="T52" fmla="*/ 1339 w 2047"/>
              <a:gd name="T53" fmla="*/ 2 h 48"/>
              <a:gd name="T54" fmla="*/ 1365 w 2047"/>
              <a:gd name="T55" fmla="*/ 0 h 48"/>
              <a:gd name="T56" fmla="*/ 1427 w 2047"/>
              <a:gd name="T57" fmla="*/ 8 h 48"/>
              <a:gd name="T58" fmla="*/ 1485 w 2047"/>
              <a:gd name="T59" fmla="*/ 24 h 48"/>
              <a:gd name="T60" fmla="*/ 1541 w 2047"/>
              <a:gd name="T61" fmla="*/ 42 h 48"/>
              <a:gd name="T62" fmla="*/ 1593 w 2047"/>
              <a:gd name="T63" fmla="*/ 48 h 48"/>
              <a:gd name="T64" fmla="*/ 1625 w 2047"/>
              <a:gd name="T65" fmla="*/ 46 h 48"/>
              <a:gd name="T66" fmla="*/ 1687 w 2047"/>
              <a:gd name="T67" fmla="*/ 34 h 48"/>
              <a:gd name="T68" fmla="*/ 1771 w 2047"/>
              <a:gd name="T69" fmla="*/ 8 h 48"/>
              <a:gd name="T70" fmla="*/ 1821 w 2047"/>
              <a:gd name="T71" fmla="*/ 0 h 48"/>
              <a:gd name="T72" fmla="*/ 1847 w 2047"/>
              <a:gd name="T73" fmla="*/ 2 h 48"/>
              <a:gd name="T74" fmla="*/ 1889 w 2047"/>
              <a:gd name="T75" fmla="*/ 4 h 48"/>
              <a:gd name="T76" fmla="*/ 1931 w 2047"/>
              <a:gd name="T77" fmla="*/ 16 h 48"/>
              <a:gd name="T78" fmla="*/ 1967 w 2047"/>
              <a:gd name="T79" fmla="*/ 34 h 48"/>
              <a:gd name="T80" fmla="*/ 1999 w 2047"/>
              <a:gd name="T81" fmla="*/ 44 h 48"/>
              <a:gd name="T82" fmla="*/ 2029 w 2047"/>
              <a:gd name="T8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7" h="48">
                <a:moveTo>
                  <a:pt x="0" y="0"/>
                </a:moveTo>
                <a:lnTo>
                  <a:pt x="0" y="0"/>
                </a:lnTo>
                <a:lnTo>
                  <a:pt x="28" y="2"/>
                </a:lnTo>
                <a:lnTo>
                  <a:pt x="58" y="8"/>
                </a:lnTo>
                <a:lnTo>
                  <a:pt x="86" y="16"/>
                </a:lnTo>
                <a:lnTo>
                  <a:pt x="114" y="24"/>
                </a:lnTo>
                <a:lnTo>
                  <a:pt x="144" y="34"/>
                </a:lnTo>
                <a:lnTo>
                  <a:pt x="171" y="42"/>
                </a:lnTo>
                <a:lnTo>
                  <a:pt x="199" y="46"/>
                </a:lnTo>
                <a:lnTo>
                  <a:pt x="225" y="48"/>
                </a:lnTo>
                <a:lnTo>
                  <a:pt x="225" y="48"/>
                </a:lnTo>
                <a:lnTo>
                  <a:pt x="255" y="46"/>
                </a:lnTo>
                <a:lnTo>
                  <a:pt x="285" y="42"/>
                </a:lnTo>
                <a:lnTo>
                  <a:pt x="313" y="34"/>
                </a:lnTo>
                <a:lnTo>
                  <a:pt x="341" y="24"/>
                </a:lnTo>
                <a:lnTo>
                  <a:pt x="371" y="16"/>
                </a:lnTo>
                <a:lnTo>
                  <a:pt x="399" y="8"/>
                </a:lnTo>
                <a:lnTo>
                  <a:pt x="427" y="2"/>
                </a:lnTo>
                <a:lnTo>
                  <a:pt x="453" y="0"/>
                </a:lnTo>
                <a:lnTo>
                  <a:pt x="453" y="0"/>
                </a:lnTo>
                <a:lnTo>
                  <a:pt x="483" y="2"/>
                </a:lnTo>
                <a:lnTo>
                  <a:pt x="513" y="8"/>
                </a:lnTo>
                <a:lnTo>
                  <a:pt x="541" y="16"/>
                </a:lnTo>
                <a:lnTo>
                  <a:pt x="569" y="24"/>
                </a:lnTo>
                <a:lnTo>
                  <a:pt x="599" y="34"/>
                </a:lnTo>
                <a:lnTo>
                  <a:pt x="627" y="42"/>
                </a:lnTo>
                <a:lnTo>
                  <a:pt x="653" y="46"/>
                </a:lnTo>
                <a:lnTo>
                  <a:pt x="681" y="48"/>
                </a:lnTo>
                <a:lnTo>
                  <a:pt x="681" y="48"/>
                </a:lnTo>
                <a:lnTo>
                  <a:pt x="711" y="46"/>
                </a:lnTo>
                <a:lnTo>
                  <a:pt x="741" y="42"/>
                </a:lnTo>
                <a:lnTo>
                  <a:pt x="769" y="34"/>
                </a:lnTo>
                <a:lnTo>
                  <a:pt x="799" y="24"/>
                </a:lnTo>
                <a:lnTo>
                  <a:pt x="827" y="16"/>
                </a:lnTo>
                <a:lnTo>
                  <a:pt x="855" y="8"/>
                </a:lnTo>
                <a:lnTo>
                  <a:pt x="881" y="2"/>
                </a:lnTo>
                <a:lnTo>
                  <a:pt x="909" y="0"/>
                </a:lnTo>
                <a:lnTo>
                  <a:pt x="909" y="0"/>
                </a:lnTo>
                <a:lnTo>
                  <a:pt x="939" y="2"/>
                </a:lnTo>
                <a:lnTo>
                  <a:pt x="969" y="8"/>
                </a:lnTo>
                <a:lnTo>
                  <a:pt x="997" y="16"/>
                </a:lnTo>
                <a:lnTo>
                  <a:pt x="1027" y="24"/>
                </a:lnTo>
                <a:lnTo>
                  <a:pt x="1055" y="34"/>
                </a:lnTo>
                <a:lnTo>
                  <a:pt x="1083" y="42"/>
                </a:lnTo>
                <a:lnTo>
                  <a:pt x="1109" y="46"/>
                </a:lnTo>
                <a:lnTo>
                  <a:pt x="1137" y="48"/>
                </a:lnTo>
                <a:lnTo>
                  <a:pt x="1137" y="48"/>
                </a:lnTo>
                <a:lnTo>
                  <a:pt x="1167" y="46"/>
                </a:lnTo>
                <a:lnTo>
                  <a:pt x="1197" y="42"/>
                </a:lnTo>
                <a:lnTo>
                  <a:pt x="1227" y="34"/>
                </a:lnTo>
                <a:lnTo>
                  <a:pt x="1255" y="24"/>
                </a:lnTo>
                <a:lnTo>
                  <a:pt x="1283" y="16"/>
                </a:lnTo>
                <a:lnTo>
                  <a:pt x="1311" y="8"/>
                </a:lnTo>
                <a:lnTo>
                  <a:pt x="1339" y="2"/>
                </a:lnTo>
                <a:lnTo>
                  <a:pt x="1365" y="0"/>
                </a:lnTo>
                <a:lnTo>
                  <a:pt x="1365" y="0"/>
                </a:lnTo>
                <a:lnTo>
                  <a:pt x="1395" y="2"/>
                </a:lnTo>
                <a:lnTo>
                  <a:pt x="1427" y="8"/>
                </a:lnTo>
                <a:lnTo>
                  <a:pt x="1455" y="16"/>
                </a:lnTo>
                <a:lnTo>
                  <a:pt x="1485" y="24"/>
                </a:lnTo>
                <a:lnTo>
                  <a:pt x="1513" y="34"/>
                </a:lnTo>
                <a:lnTo>
                  <a:pt x="1541" y="42"/>
                </a:lnTo>
                <a:lnTo>
                  <a:pt x="1567" y="46"/>
                </a:lnTo>
                <a:lnTo>
                  <a:pt x="1593" y="48"/>
                </a:lnTo>
                <a:lnTo>
                  <a:pt x="1593" y="48"/>
                </a:lnTo>
                <a:lnTo>
                  <a:pt x="1625" y="46"/>
                </a:lnTo>
                <a:lnTo>
                  <a:pt x="1657" y="42"/>
                </a:lnTo>
                <a:lnTo>
                  <a:pt x="1687" y="34"/>
                </a:lnTo>
                <a:lnTo>
                  <a:pt x="1717" y="24"/>
                </a:lnTo>
                <a:lnTo>
                  <a:pt x="1771" y="8"/>
                </a:lnTo>
                <a:lnTo>
                  <a:pt x="1797" y="2"/>
                </a:lnTo>
                <a:lnTo>
                  <a:pt x="1821" y="0"/>
                </a:lnTo>
                <a:lnTo>
                  <a:pt x="1821" y="0"/>
                </a:lnTo>
                <a:lnTo>
                  <a:pt x="1847" y="2"/>
                </a:lnTo>
                <a:lnTo>
                  <a:pt x="1871" y="2"/>
                </a:lnTo>
                <a:lnTo>
                  <a:pt x="1889" y="4"/>
                </a:lnTo>
                <a:lnTo>
                  <a:pt x="1905" y="8"/>
                </a:lnTo>
                <a:lnTo>
                  <a:pt x="1931" y="16"/>
                </a:lnTo>
                <a:lnTo>
                  <a:pt x="1949" y="24"/>
                </a:lnTo>
                <a:lnTo>
                  <a:pt x="1967" y="34"/>
                </a:lnTo>
                <a:lnTo>
                  <a:pt x="1987" y="42"/>
                </a:lnTo>
                <a:lnTo>
                  <a:pt x="1999" y="44"/>
                </a:lnTo>
                <a:lnTo>
                  <a:pt x="2011" y="46"/>
                </a:lnTo>
                <a:lnTo>
                  <a:pt x="2029" y="48"/>
                </a:lnTo>
                <a:lnTo>
                  <a:pt x="2047" y="48"/>
                </a:lnTo>
              </a:path>
            </a:pathLst>
          </a:custGeom>
          <a:noFill/>
          <a:ln w="38100">
            <a:solidFill>
              <a:srgbClr val="02CE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ooter Placeholder 8"/>
          <p:cNvSpPr>
            <a:spLocks noGrp="1"/>
          </p:cNvSpPr>
          <p:nvPr>
            <p:ph type="ftr" sz="quarter" idx="11"/>
          </p:nvPr>
        </p:nvSpPr>
        <p:spPr>
          <a:xfrm>
            <a:off x="4800600" y="6488969"/>
            <a:ext cx="4648200" cy="365125"/>
          </a:xfrm>
        </p:spPr>
        <p:txBody>
          <a:bodyPr/>
          <a:lstStyle/>
          <a:p>
            <a:r>
              <a:rPr lang="en-US" sz="1100" dirty="0">
                <a:solidFill>
                  <a:schemeClr val="tx1"/>
                </a:solidFill>
                <a:latin typeface="Century Gothic" panose="020B0502020202020204" pitchFamily="34" charset="0"/>
              </a:rPr>
              <a:t>Atuguba &amp; Associates Presentation</a:t>
            </a:r>
          </a:p>
        </p:txBody>
      </p:sp>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0412" y="1520"/>
            <a:ext cx="1423480" cy="60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Date Placeholder 7"/>
          <p:cNvSpPr>
            <a:spLocks noGrp="1"/>
          </p:cNvSpPr>
          <p:nvPr>
            <p:ph type="dt" sz="half" idx="10"/>
          </p:nvPr>
        </p:nvSpPr>
        <p:spPr>
          <a:xfrm>
            <a:off x="2724883" y="6492876"/>
            <a:ext cx="2618510" cy="365125"/>
          </a:xfrm>
        </p:spPr>
        <p:txBody>
          <a:bodyPr/>
          <a:lstStyle/>
          <a:p>
            <a:r>
              <a:rPr lang="en-US" sz="1100" dirty="0">
                <a:latin typeface="Century Gothic" panose="020B0502020202020204" pitchFamily="34" charset="0"/>
              </a:rPr>
              <a:t>28/03/2021</a:t>
            </a:r>
          </a:p>
        </p:txBody>
      </p:sp>
    </p:spTree>
    <p:extLst>
      <p:ext uri="{BB962C8B-B14F-4D97-AF65-F5344CB8AC3E}">
        <p14:creationId xmlns:p14="http://schemas.microsoft.com/office/powerpoint/2010/main" val="1980859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9C7E7DE-30F0-4397-9796-DF6D2B684495}" type="slidenum">
              <a:rPr lang="en-US" smtClean="0"/>
              <a:pPr/>
              <a:t>24</a:t>
            </a:fld>
            <a:endParaRPr lang="en-US" dirty="0"/>
          </a:p>
        </p:txBody>
      </p:sp>
      <p:sp>
        <p:nvSpPr>
          <p:cNvPr id="5" name="Pentagon 4"/>
          <p:cNvSpPr/>
          <p:nvPr/>
        </p:nvSpPr>
        <p:spPr>
          <a:xfrm rot="5400000">
            <a:off x="7916149" y="2239266"/>
            <a:ext cx="3991061" cy="3323771"/>
          </a:xfrm>
          <a:prstGeom prst="homePlate">
            <a:avLst>
              <a:gd name="adj" fmla="val 1986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rot="5400000">
            <a:off x="316374" y="2239266"/>
            <a:ext cx="3991061" cy="3323771"/>
          </a:xfrm>
          <a:prstGeom prst="homePlate">
            <a:avLst>
              <a:gd name="adj" fmla="val 19869"/>
            </a:avLst>
          </a:prstGeom>
          <a:solidFill>
            <a:schemeClr val="bg1">
              <a:lumMod val="85000"/>
            </a:schemeClr>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DFBD7F5-A471-43BD-B56C-461413086A4E}"/>
              </a:ext>
            </a:extLst>
          </p:cNvPr>
          <p:cNvSpPr txBox="1"/>
          <p:nvPr/>
        </p:nvSpPr>
        <p:spPr>
          <a:xfrm>
            <a:off x="1168013" y="3017367"/>
            <a:ext cx="2268327" cy="1218282"/>
          </a:xfrm>
          <a:prstGeom prst="rect">
            <a:avLst/>
          </a:prstGeom>
          <a:noFill/>
        </p:spPr>
        <p:txBody>
          <a:bodyPr wrap="square" lIns="0" tIns="0" rIns="0" bIns="0" rtlCol="0">
            <a:spAutoFit/>
          </a:bodyPr>
          <a:lstStyle/>
          <a:p>
            <a:pPr algn="ctr">
              <a:lnSpc>
                <a:spcPts val="1900"/>
              </a:lnSpc>
            </a:pPr>
            <a:r>
              <a:rPr lang="en-US" sz="2000" dirty="0">
                <a:solidFill>
                  <a:schemeClr val="tx2"/>
                </a:solidFill>
                <a:latin typeface="Century Gothic" panose="020B0502020202020204" pitchFamily="34" charset="0"/>
              </a:rPr>
              <a:t>Postal ballots mailed or downloadable from the EC website</a:t>
            </a:r>
          </a:p>
        </p:txBody>
      </p:sp>
      <p:sp>
        <p:nvSpPr>
          <p:cNvPr id="8" name="TextBox 7">
            <a:extLst>
              <a:ext uri="{FF2B5EF4-FFF2-40B4-BE49-F238E27FC236}">
                <a16:creationId xmlns:a16="http://schemas.microsoft.com/office/drawing/2014/main" id="{EDFBD7F5-A471-43BD-B56C-461413086A4E}"/>
              </a:ext>
            </a:extLst>
          </p:cNvPr>
          <p:cNvSpPr txBox="1"/>
          <p:nvPr/>
        </p:nvSpPr>
        <p:spPr>
          <a:xfrm>
            <a:off x="8775114" y="3023847"/>
            <a:ext cx="2268327" cy="1538883"/>
          </a:xfrm>
          <a:prstGeom prst="rect">
            <a:avLst/>
          </a:prstGeom>
          <a:noFill/>
        </p:spPr>
        <p:txBody>
          <a:bodyPr wrap="square" lIns="0" tIns="0" rIns="0" bIns="0" rtlCol="0">
            <a:spAutoFit/>
          </a:bodyPr>
          <a:lstStyle/>
          <a:p>
            <a:pPr algn="ctr"/>
            <a:r>
              <a:rPr lang="en-US" sz="2000" dirty="0">
                <a:solidFill>
                  <a:schemeClr val="tx2"/>
                </a:solidFill>
                <a:latin typeface="Century Gothic" panose="020B0502020202020204" pitchFamily="34" charset="0"/>
              </a:rPr>
              <a:t>Learn from other countries:</a:t>
            </a:r>
          </a:p>
          <a:p>
            <a:pPr algn="ctr"/>
            <a:r>
              <a:rPr lang="en-US" sz="2000" dirty="0">
                <a:solidFill>
                  <a:schemeClr val="tx2"/>
                </a:solidFill>
                <a:latin typeface="Century Gothic" panose="020B0502020202020204" pitchFamily="34" charset="0"/>
              </a:rPr>
              <a:t>Burkina Faso</a:t>
            </a:r>
          </a:p>
          <a:p>
            <a:pPr algn="ctr"/>
            <a:r>
              <a:rPr lang="en-US" sz="2000" dirty="0">
                <a:solidFill>
                  <a:schemeClr val="tx2"/>
                </a:solidFill>
                <a:latin typeface="Century Gothic" panose="020B0502020202020204" pitchFamily="34" charset="0"/>
              </a:rPr>
              <a:t>Mali </a:t>
            </a:r>
          </a:p>
          <a:p>
            <a:pPr algn="ctr"/>
            <a:r>
              <a:rPr lang="en-US" sz="2000" dirty="0">
                <a:solidFill>
                  <a:schemeClr val="tx2"/>
                </a:solidFill>
                <a:latin typeface="Century Gothic" panose="020B0502020202020204" pitchFamily="34" charset="0"/>
              </a:rPr>
              <a:t>South Africa</a:t>
            </a:r>
          </a:p>
        </p:txBody>
      </p:sp>
      <p:cxnSp>
        <p:nvCxnSpPr>
          <p:cNvPr id="9" name="Straight Connector 8"/>
          <p:cNvCxnSpPr/>
          <p:nvPr/>
        </p:nvCxnSpPr>
        <p:spPr>
          <a:xfrm>
            <a:off x="1834597" y="5361672"/>
            <a:ext cx="935158" cy="0"/>
          </a:xfrm>
          <a:prstGeom prst="line">
            <a:avLst/>
          </a:prstGeom>
          <a:ln w="1905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444100" y="5361672"/>
            <a:ext cx="935158" cy="0"/>
          </a:xfrm>
          <a:prstGeom prst="line">
            <a:avLst/>
          </a:prstGeom>
          <a:ln w="19050">
            <a:solidFill>
              <a:srgbClr val="404040"/>
            </a:solidFill>
          </a:ln>
        </p:spPr>
        <p:style>
          <a:lnRef idx="1">
            <a:schemeClr val="accent1"/>
          </a:lnRef>
          <a:fillRef idx="0">
            <a:schemeClr val="accent1"/>
          </a:fillRef>
          <a:effectRef idx="0">
            <a:schemeClr val="accent1"/>
          </a:effectRef>
          <a:fontRef idx="minor">
            <a:schemeClr val="tx1"/>
          </a:fontRef>
        </p:style>
      </p:cxnSp>
      <p:sp>
        <p:nvSpPr>
          <p:cNvPr id="11" name="Pentagon 10"/>
          <p:cNvSpPr/>
          <p:nvPr/>
        </p:nvSpPr>
        <p:spPr>
          <a:xfrm rot="5400000">
            <a:off x="4050885" y="2245746"/>
            <a:ext cx="3991061" cy="3323771"/>
          </a:xfrm>
          <a:prstGeom prst="homePlate">
            <a:avLst>
              <a:gd name="adj" fmla="val 1986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DFBD7F5-A471-43BD-B56C-461413086A4E}"/>
              </a:ext>
            </a:extLst>
          </p:cNvPr>
          <p:cNvSpPr txBox="1"/>
          <p:nvPr/>
        </p:nvSpPr>
        <p:spPr>
          <a:xfrm>
            <a:off x="4909852" y="3023847"/>
            <a:ext cx="2268327" cy="923330"/>
          </a:xfrm>
          <a:prstGeom prst="rect">
            <a:avLst/>
          </a:prstGeom>
          <a:noFill/>
        </p:spPr>
        <p:txBody>
          <a:bodyPr wrap="square" lIns="0" tIns="0" rIns="0" bIns="0" rtlCol="0">
            <a:spAutoFit/>
          </a:bodyPr>
          <a:lstStyle/>
          <a:p>
            <a:pPr algn="ctr"/>
            <a:r>
              <a:rPr lang="en-US" sz="2000" dirty="0">
                <a:solidFill>
                  <a:schemeClr val="tx2"/>
                </a:solidFill>
                <a:latin typeface="Century Gothic" panose="020B0502020202020204" pitchFamily="34" charset="0"/>
              </a:rPr>
              <a:t>Establishment of voting </a:t>
            </a:r>
            <a:r>
              <a:rPr lang="en-US" sz="2000" dirty="0" err="1">
                <a:solidFill>
                  <a:schemeClr val="tx2"/>
                </a:solidFill>
                <a:latin typeface="Century Gothic" panose="020B0502020202020204" pitchFamily="34" charset="0"/>
              </a:rPr>
              <a:t>centres</a:t>
            </a:r>
            <a:r>
              <a:rPr lang="en-US" sz="2000" dirty="0">
                <a:solidFill>
                  <a:schemeClr val="tx2"/>
                </a:solidFill>
                <a:latin typeface="Century Gothic" panose="020B0502020202020204" pitchFamily="34" charset="0"/>
              </a:rPr>
              <a:t> abroad.</a:t>
            </a:r>
          </a:p>
        </p:txBody>
      </p:sp>
      <p:cxnSp>
        <p:nvCxnSpPr>
          <p:cNvPr id="13" name="Straight Connector 12"/>
          <p:cNvCxnSpPr/>
          <p:nvPr/>
        </p:nvCxnSpPr>
        <p:spPr>
          <a:xfrm>
            <a:off x="5578836" y="5368152"/>
            <a:ext cx="935158" cy="0"/>
          </a:xfrm>
          <a:prstGeom prst="line">
            <a:avLst/>
          </a:prstGeom>
          <a:ln w="19050">
            <a:solidFill>
              <a:srgbClr val="40404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539321" y="1183811"/>
            <a:ext cx="2764112" cy="1508294"/>
          </a:xfrm>
          <a:prstGeom prst="rect">
            <a:avLst/>
          </a:prstGeom>
          <a:solidFill>
            <a:schemeClr val="tx1">
              <a:lumMod val="75000"/>
              <a:lumOff val="25000"/>
            </a:schemeClr>
          </a:solidFill>
          <a:ln>
            <a:solidFill>
              <a:srgbClr val="1D1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4" descr="President Ramaphosa urges closer cooperation between S. Africa, Ghana - CGT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242" b="9253"/>
          <a:stretch/>
        </p:blipFill>
        <p:spPr bwMode="auto">
          <a:xfrm>
            <a:off x="8614927" y="1240483"/>
            <a:ext cx="2632356" cy="139495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4591458" y="1183811"/>
            <a:ext cx="2918296" cy="1508294"/>
          </a:xfrm>
          <a:prstGeom prst="rect">
            <a:avLst/>
          </a:prstGeom>
          <a:solidFill>
            <a:schemeClr val="tx1">
              <a:lumMod val="75000"/>
              <a:lumOff val="25000"/>
            </a:schemeClr>
          </a:solidFill>
          <a:ln>
            <a:solidFill>
              <a:srgbClr val="1D1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971" b="3378"/>
          <a:stretch/>
        </p:blipFill>
        <p:spPr bwMode="auto">
          <a:xfrm>
            <a:off x="4716039" y="1268482"/>
            <a:ext cx="2667256" cy="1328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904669" y="1183812"/>
            <a:ext cx="2791839" cy="1508294"/>
          </a:xfrm>
          <a:prstGeom prst="rect">
            <a:avLst/>
          </a:prstGeom>
          <a:solidFill>
            <a:schemeClr val="tx1">
              <a:lumMod val="75000"/>
              <a:lumOff val="25000"/>
            </a:schemeClr>
          </a:solidFill>
          <a:ln>
            <a:solidFill>
              <a:srgbClr val="1D1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2" descr="Md. Board of Elections Advises Voters to Have Ballots Mailed, No - WBOC TV"/>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177" b="5983"/>
          <a:stretch/>
        </p:blipFill>
        <p:spPr bwMode="auto">
          <a:xfrm>
            <a:off x="1044365" y="1249026"/>
            <a:ext cx="2496501" cy="139173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60412" y="1520"/>
            <a:ext cx="1423480" cy="60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Footer Placeholder 8"/>
          <p:cNvSpPr>
            <a:spLocks noGrp="1"/>
          </p:cNvSpPr>
          <p:nvPr>
            <p:ph type="ftr" sz="quarter" idx="11"/>
          </p:nvPr>
        </p:nvSpPr>
        <p:spPr>
          <a:xfrm>
            <a:off x="4800600" y="6488969"/>
            <a:ext cx="4648200" cy="365125"/>
          </a:xfrm>
        </p:spPr>
        <p:txBody>
          <a:bodyPr/>
          <a:lstStyle/>
          <a:p>
            <a:r>
              <a:rPr lang="en-US" sz="1100" dirty="0">
                <a:solidFill>
                  <a:schemeClr val="tx1"/>
                </a:solidFill>
                <a:latin typeface="Century Gothic" panose="020B0502020202020204" pitchFamily="34" charset="0"/>
              </a:rPr>
              <a:t>Atuguba &amp; Associates Presentation</a:t>
            </a:r>
          </a:p>
        </p:txBody>
      </p:sp>
      <p:sp>
        <p:nvSpPr>
          <p:cNvPr id="22" name="Date Placeholder 7"/>
          <p:cNvSpPr>
            <a:spLocks noGrp="1"/>
          </p:cNvSpPr>
          <p:nvPr>
            <p:ph type="dt" sz="half" idx="10"/>
          </p:nvPr>
        </p:nvSpPr>
        <p:spPr>
          <a:xfrm>
            <a:off x="465512" y="6459785"/>
            <a:ext cx="2618510" cy="365125"/>
          </a:xfrm>
        </p:spPr>
        <p:txBody>
          <a:bodyPr/>
          <a:lstStyle/>
          <a:p>
            <a:r>
              <a:rPr lang="en-US" sz="1100" dirty="0">
                <a:latin typeface="Century Gothic" panose="020B0502020202020204" pitchFamily="34" charset="0"/>
              </a:rPr>
              <a:t>28/03/2021</a:t>
            </a:r>
          </a:p>
        </p:txBody>
      </p:sp>
    </p:spTree>
    <p:extLst>
      <p:ext uri="{BB962C8B-B14F-4D97-AF65-F5344CB8AC3E}">
        <p14:creationId xmlns:p14="http://schemas.microsoft.com/office/powerpoint/2010/main" val="668955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c 7"/>
          <p:cNvSpPr/>
          <p:nvPr/>
        </p:nvSpPr>
        <p:spPr>
          <a:xfrm>
            <a:off x="1839451" y="-1092620"/>
            <a:ext cx="7950620" cy="7950620"/>
          </a:xfrm>
          <a:prstGeom prst="arc">
            <a:avLst>
              <a:gd name="adj1" fmla="val 4088492"/>
              <a:gd name="adj2" fmla="val 9825366"/>
            </a:avLst>
          </a:prstGeom>
          <a:noFill/>
          <a:ln w="12700">
            <a:solidFill>
              <a:srgbClr val="1D1F3A"/>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 name="Group 3"/>
          <p:cNvGrpSpPr/>
          <p:nvPr/>
        </p:nvGrpSpPr>
        <p:grpSpPr>
          <a:xfrm>
            <a:off x="2054906" y="-111623"/>
            <a:ext cx="7950620" cy="7950620"/>
            <a:chOff x="2054906" y="-111623"/>
            <a:chExt cx="7950620" cy="7950620"/>
          </a:xfrm>
        </p:grpSpPr>
        <p:sp>
          <p:nvSpPr>
            <p:cNvPr id="19" name="Arc 18"/>
            <p:cNvSpPr/>
            <p:nvPr/>
          </p:nvSpPr>
          <p:spPr>
            <a:xfrm flipH="1" flipV="1">
              <a:off x="2054906" y="-111623"/>
              <a:ext cx="7950620" cy="7950620"/>
            </a:xfrm>
            <a:prstGeom prst="arc">
              <a:avLst>
                <a:gd name="adj1" fmla="val 4088492"/>
                <a:gd name="adj2" fmla="val 9825366"/>
              </a:avLst>
            </a:prstGeom>
            <a:noFill/>
            <a:ln w="12700">
              <a:solidFill>
                <a:srgbClr val="1D1F3A"/>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045" y="2072837"/>
              <a:ext cx="6504699" cy="2768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2357936" y="-104450"/>
              <a:ext cx="6962450" cy="6962450"/>
            </a:xfrm>
            <a:prstGeom prst="ellipse">
              <a:avLst/>
            </a:prstGeom>
            <a:gradFill>
              <a:gsLst>
                <a:gs pos="0">
                  <a:srgbClr val="DDEBCF"/>
                </a:gs>
                <a:gs pos="0">
                  <a:srgbClr val="9CB86E">
                    <a:alpha val="82000"/>
                  </a:srgbClr>
                </a:gs>
                <a:gs pos="65000">
                  <a:srgbClr val="156B13"/>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C2BDC38-3037-485B-B3C3-33C9D1154E2C}"/>
                </a:ext>
              </a:extLst>
            </p:cNvPr>
            <p:cNvSpPr/>
            <p:nvPr/>
          </p:nvSpPr>
          <p:spPr>
            <a:xfrm>
              <a:off x="2432859" y="1225685"/>
              <a:ext cx="3861309" cy="3881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800" b="1" dirty="0">
                  <a:latin typeface="Century Gothic" panose="020B0502020202020204" pitchFamily="34" charset="0"/>
                </a:rPr>
                <a:t>THANK YOU</a:t>
              </a:r>
              <a:endParaRPr lang="en-ID" sz="8800" dirty="0">
                <a:latin typeface="Century Gothic" panose="020B0502020202020204" pitchFamily="34" charset="0"/>
              </a:endParaRPr>
            </a:p>
          </p:txBody>
        </p:sp>
      </p:grpSp>
      <p:sp>
        <p:nvSpPr>
          <p:cNvPr id="3" name="Slide Number Placeholder 2"/>
          <p:cNvSpPr>
            <a:spLocks noGrp="1"/>
          </p:cNvSpPr>
          <p:nvPr>
            <p:ph type="sldNum" sz="quarter" idx="12"/>
          </p:nvPr>
        </p:nvSpPr>
        <p:spPr/>
        <p:txBody>
          <a:bodyPr/>
          <a:lstStyle/>
          <a:p>
            <a:fld id="{69C7E7DE-30F0-4397-9796-DF6D2B684495}" type="slidenum">
              <a:rPr lang="en-US" smtClean="0"/>
              <a:t>25</a:t>
            </a:fld>
            <a:endParaRPr lang="en-US" dirty="0"/>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60412" y="1520"/>
            <a:ext cx="1423480" cy="60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Footer Placeholder 8"/>
          <p:cNvSpPr>
            <a:spLocks noGrp="1"/>
          </p:cNvSpPr>
          <p:nvPr>
            <p:ph type="ftr" sz="quarter" idx="11"/>
          </p:nvPr>
        </p:nvSpPr>
        <p:spPr>
          <a:xfrm>
            <a:off x="6996286" y="6492875"/>
            <a:ext cx="4648200" cy="365125"/>
          </a:xfrm>
        </p:spPr>
        <p:txBody>
          <a:bodyPr/>
          <a:lstStyle/>
          <a:p>
            <a:r>
              <a:rPr lang="en-US" sz="1100" dirty="0">
                <a:solidFill>
                  <a:schemeClr val="tx1"/>
                </a:solidFill>
                <a:latin typeface="Century Gothic" panose="020B0502020202020204" pitchFamily="34" charset="0"/>
              </a:rPr>
              <a:t>Atuguba &amp; Associates Presentation</a:t>
            </a:r>
          </a:p>
        </p:txBody>
      </p:sp>
      <p:sp>
        <p:nvSpPr>
          <p:cNvPr id="12" name="Date Placeholder 7"/>
          <p:cNvSpPr>
            <a:spLocks noGrp="1"/>
          </p:cNvSpPr>
          <p:nvPr>
            <p:ph type="dt" sz="half" idx="10"/>
          </p:nvPr>
        </p:nvSpPr>
        <p:spPr>
          <a:xfrm>
            <a:off x="465512" y="6459785"/>
            <a:ext cx="2618510" cy="365125"/>
          </a:xfrm>
        </p:spPr>
        <p:txBody>
          <a:bodyPr/>
          <a:lstStyle/>
          <a:p>
            <a:r>
              <a:rPr lang="en-US" sz="1200" dirty="0">
                <a:latin typeface="Century Gothic" panose="020B0502020202020204" pitchFamily="34" charset="0"/>
              </a:rPr>
              <a:t>28/03/2021</a:t>
            </a:r>
          </a:p>
        </p:txBody>
      </p:sp>
    </p:spTree>
    <p:extLst>
      <p:ext uri="{BB962C8B-B14F-4D97-AF65-F5344CB8AC3E}">
        <p14:creationId xmlns:p14="http://schemas.microsoft.com/office/powerpoint/2010/main" val="3499899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80"/>
          <p:cNvPicPr>
            <a:picLocks noChangeAspect="1"/>
          </p:cNvPicPr>
          <p:nvPr/>
        </p:nvPicPr>
        <p:blipFill>
          <a:blip r:embed="rId3" cstate="screen">
            <a:extLst>
              <a:ext uri="{28A0092B-C50C-407E-A947-70E740481C1C}">
                <a14:useLocalDpi xmlns:a14="http://schemas.microsoft.com/office/drawing/2010/main"/>
              </a:ext>
            </a:extLst>
          </a:blip>
          <a:srcRect l="10410" t="4439" r="4871" b="4439"/>
          <a:stretch>
            <a:fillRect/>
          </a:stretch>
        </p:blipFill>
        <p:spPr>
          <a:xfrm>
            <a:off x="1" y="304428"/>
            <a:ext cx="3873359" cy="6249150"/>
          </a:xfrm>
          <a:custGeom>
            <a:avLst/>
            <a:gdLst>
              <a:gd name="connsiteX0" fmla="*/ 0 w 3873359"/>
              <a:gd name="connsiteY0" fmla="*/ 0 h 6249150"/>
              <a:gd name="connsiteX1" fmla="*/ 748784 w 3873359"/>
              <a:gd name="connsiteY1" fmla="*/ 0 h 6249150"/>
              <a:gd name="connsiteX2" fmla="*/ 3873359 w 3873359"/>
              <a:gd name="connsiteY2" fmla="*/ 3124575 h 6249150"/>
              <a:gd name="connsiteX3" fmla="*/ 748784 w 3873359"/>
              <a:gd name="connsiteY3" fmla="*/ 6249150 h 6249150"/>
              <a:gd name="connsiteX4" fmla="*/ 0 w 3873359"/>
              <a:gd name="connsiteY4" fmla="*/ 6249150 h 624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359" h="6249150">
                <a:moveTo>
                  <a:pt x="0" y="0"/>
                </a:moveTo>
                <a:lnTo>
                  <a:pt x="748784" y="0"/>
                </a:lnTo>
                <a:cubicBezTo>
                  <a:pt x="2474439" y="0"/>
                  <a:pt x="3873359" y="1398920"/>
                  <a:pt x="3873359" y="3124575"/>
                </a:cubicBezTo>
                <a:cubicBezTo>
                  <a:pt x="3873359" y="4850230"/>
                  <a:pt x="2474439" y="6249150"/>
                  <a:pt x="748784" y="6249150"/>
                </a:cubicBezTo>
                <a:lnTo>
                  <a:pt x="0" y="6249150"/>
                </a:lnTo>
                <a:close/>
              </a:path>
            </a:pathLst>
          </a:custGeom>
        </p:spPr>
      </p:pic>
      <p:sp>
        <p:nvSpPr>
          <p:cNvPr id="80" name="Freeform 79"/>
          <p:cNvSpPr/>
          <p:nvPr/>
        </p:nvSpPr>
        <p:spPr>
          <a:xfrm rot="5400000" flipH="1">
            <a:off x="-1184759" y="1489187"/>
            <a:ext cx="6249150" cy="3879632"/>
          </a:xfrm>
          <a:custGeom>
            <a:avLst/>
            <a:gdLst>
              <a:gd name="connsiteX0" fmla="*/ 6249150 w 6249150"/>
              <a:gd name="connsiteY0" fmla="*/ 3879632 h 3879632"/>
              <a:gd name="connsiteX1" fmla="*/ 6249150 w 6249150"/>
              <a:gd name="connsiteY1" fmla="*/ 3124575 h 3879632"/>
              <a:gd name="connsiteX2" fmla="*/ 3124575 w 6249150"/>
              <a:gd name="connsiteY2" fmla="*/ 0 h 3879632"/>
              <a:gd name="connsiteX3" fmla="*/ 0 w 6249150"/>
              <a:gd name="connsiteY3" fmla="*/ 3124575 h 3879632"/>
              <a:gd name="connsiteX4" fmla="*/ 0 w 6249150"/>
              <a:gd name="connsiteY4" fmla="*/ 3879632 h 3879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9150" h="3879632">
                <a:moveTo>
                  <a:pt x="6249150" y="3879632"/>
                </a:moveTo>
                <a:lnTo>
                  <a:pt x="6249150" y="3124575"/>
                </a:lnTo>
                <a:cubicBezTo>
                  <a:pt x="6249150" y="1398920"/>
                  <a:pt x="4850230" y="0"/>
                  <a:pt x="3124575" y="0"/>
                </a:cubicBezTo>
                <a:cubicBezTo>
                  <a:pt x="1398920" y="0"/>
                  <a:pt x="0" y="1398920"/>
                  <a:pt x="0" y="3124575"/>
                </a:cubicBezTo>
                <a:lnTo>
                  <a:pt x="0" y="3879632"/>
                </a:lnTo>
                <a:close/>
              </a:path>
            </a:pathLst>
          </a:custGeom>
          <a:solidFill>
            <a:srgbClr val="419E3C">
              <a:alpha val="77000"/>
            </a:srgbClr>
          </a:solidFill>
          <a:ln>
            <a:solidFill>
              <a:srgbClr val="419E3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atin typeface="Century Gothic" panose="020B0502020202020204" pitchFamily="34" charset="0"/>
            </a:endParaRPr>
          </a:p>
        </p:txBody>
      </p:sp>
      <p:sp>
        <p:nvSpPr>
          <p:cNvPr id="2" name="Title 1"/>
          <p:cNvSpPr>
            <a:spLocks noGrp="1"/>
          </p:cNvSpPr>
          <p:nvPr>
            <p:ph type="title"/>
          </p:nvPr>
        </p:nvSpPr>
        <p:spPr>
          <a:xfrm>
            <a:off x="299719" y="3087678"/>
            <a:ext cx="2839427" cy="729446"/>
          </a:xfrm>
        </p:spPr>
        <p:txBody>
          <a:bodyPr lIns="0" tIns="0" rIns="0" bIns="0">
            <a:noAutofit/>
          </a:bodyPr>
          <a:lstStyle/>
          <a:p>
            <a:pPr algn="l"/>
            <a:r>
              <a:rPr lang="en-US" dirty="0">
                <a:solidFill>
                  <a:srgbClr val="FFFF00"/>
                </a:solidFill>
              </a:rPr>
              <a:t>What are the rights and entitlements of a Dual Citizen? </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69C7E7DE-30F0-4397-9796-DF6D2B684495}" type="slidenum">
              <a:rPr lang="en-US" smtClean="0"/>
              <a:pPr/>
              <a:t>3</a:t>
            </a:fld>
            <a:endParaRPr lang="en-US" dirty="0"/>
          </a:p>
        </p:txBody>
      </p:sp>
      <p:sp>
        <p:nvSpPr>
          <p:cNvPr id="26" name="Rectangle 25">
            <a:extLst>
              <a:ext uri="{FF2B5EF4-FFF2-40B4-BE49-F238E27FC236}">
                <a16:creationId xmlns:a16="http://schemas.microsoft.com/office/drawing/2014/main" id="{ACE8E913-0B51-4F11-93DD-6B320FC0480D}"/>
              </a:ext>
            </a:extLst>
          </p:cNvPr>
          <p:cNvSpPr/>
          <p:nvPr/>
        </p:nvSpPr>
        <p:spPr>
          <a:xfrm rot="10800000" flipV="1">
            <a:off x="4495751" y="1187593"/>
            <a:ext cx="6534368" cy="42696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4675"/>
            <a:r>
              <a:rPr lang="en-US" sz="2000" b="1" dirty="0">
                <a:solidFill>
                  <a:schemeClr val="tx1"/>
                </a:solidFill>
                <a:latin typeface="Century Gothic" panose="020B0502020202020204" pitchFamily="34" charset="0"/>
              </a:rPr>
              <a:t>Citizenship is a question of </a:t>
            </a:r>
            <a:r>
              <a:rPr lang="en-US" sz="2000" b="1" u="sng" dirty="0">
                <a:solidFill>
                  <a:schemeClr val="tx1"/>
                </a:solidFill>
                <a:latin typeface="Century Gothic" panose="020B0502020202020204" pitchFamily="34" charset="0"/>
              </a:rPr>
              <a:t>Law.</a:t>
            </a:r>
          </a:p>
          <a:p>
            <a:endParaRPr lang="en-US" sz="2000" b="1" dirty="0">
              <a:solidFill>
                <a:schemeClr val="tx1"/>
              </a:solidFill>
              <a:latin typeface="Century Gothic" panose="020B0502020202020204" pitchFamily="34" charset="0"/>
            </a:endParaRPr>
          </a:p>
          <a:p>
            <a:endParaRPr lang="en-US" sz="2000" b="1" dirty="0">
              <a:solidFill>
                <a:schemeClr val="tx1"/>
              </a:solidFill>
              <a:latin typeface="Century Gothic" panose="020B0502020202020204" pitchFamily="34" charset="0"/>
            </a:endParaRPr>
          </a:p>
          <a:p>
            <a:pPr marL="574675"/>
            <a:endParaRPr lang="en-US" sz="2000" b="1" dirty="0">
              <a:solidFill>
                <a:schemeClr val="tx1"/>
              </a:solidFill>
              <a:latin typeface="Century Gothic" panose="020B0502020202020204" pitchFamily="34" charset="0"/>
            </a:endParaRPr>
          </a:p>
          <a:p>
            <a:pPr marL="574675"/>
            <a:r>
              <a:rPr lang="en-US" sz="2000" b="1" dirty="0">
                <a:solidFill>
                  <a:schemeClr val="tx1"/>
                </a:solidFill>
                <a:latin typeface="Century Gothic" panose="020B0502020202020204" pitchFamily="34" charset="0"/>
              </a:rPr>
              <a:t>There are at least 6 ways of becoming a citizen of Ghana.</a:t>
            </a:r>
          </a:p>
        </p:txBody>
      </p:sp>
      <p:grpSp>
        <p:nvGrpSpPr>
          <p:cNvPr id="49" name="Group 48"/>
          <p:cNvGrpSpPr/>
          <p:nvPr/>
        </p:nvGrpSpPr>
        <p:grpSpPr>
          <a:xfrm>
            <a:off x="4006519" y="780919"/>
            <a:ext cx="7535241" cy="747201"/>
            <a:chOff x="5603063" y="1795485"/>
            <a:chExt cx="5745975" cy="516386"/>
          </a:xfrm>
        </p:grpSpPr>
        <p:cxnSp>
          <p:nvCxnSpPr>
            <p:cNvPr id="52" name="Straight Connector 51"/>
            <p:cNvCxnSpPr/>
            <p:nvPr/>
          </p:nvCxnSpPr>
          <p:spPr>
            <a:xfrm>
              <a:off x="6288677" y="2053678"/>
              <a:ext cx="4023723" cy="0"/>
            </a:xfrm>
            <a:prstGeom prst="line">
              <a:avLst/>
            </a:prstGeom>
            <a:ln>
              <a:solidFill>
                <a:srgbClr val="1D1F3A"/>
              </a:solidFill>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5603063" y="1795485"/>
              <a:ext cx="373062" cy="516386"/>
              <a:chOff x="12377738" y="2633663"/>
              <a:chExt cx="2549525" cy="3529012"/>
            </a:xfrm>
            <a:solidFill>
              <a:schemeClr val="bg1"/>
            </a:solidFill>
          </p:grpSpPr>
          <p:sp>
            <p:nvSpPr>
              <p:cNvPr id="55" name="Freeform 23"/>
              <p:cNvSpPr>
                <a:spLocks noEditPoints="1"/>
              </p:cNvSpPr>
              <p:nvPr/>
            </p:nvSpPr>
            <p:spPr bwMode="auto">
              <a:xfrm>
                <a:off x="13173076" y="5280025"/>
                <a:ext cx="882650" cy="882650"/>
              </a:xfrm>
              <a:custGeom>
                <a:avLst/>
                <a:gdLst>
                  <a:gd name="T0" fmla="*/ 486 w 556"/>
                  <a:gd name="T1" fmla="*/ 0 h 556"/>
                  <a:gd name="T2" fmla="*/ 70 w 556"/>
                  <a:gd name="T3" fmla="*/ 0 h 556"/>
                  <a:gd name="T4" fmla="*/ 70 w 556"/>
                  <a:gd name="T5" fmla="*/ 0 h 556"/>
                  <a:gd name="T6" fmla="*/ 56 w 556"/>
                  <a:gd name="T7" fmla="*/ 0 h 556"/>
                  <a:gd name="T8" fmla="*/ 44 w 556"/>
                  <a:gd name="T9" fmla="*/ 4 h 556"/>
                  <a:gd name="T10" fmla="*/ 32 w 556"/>
                  <a:gd name="T11" fmla="*/ 12 h 556"/>
                  <a:gd name="T12" fmla="*/ 22 w 556"/>
                  <a:gd name="T13" fmla="*/ 20 h 556"/>
                  <a:gd name="T14" fmla="*/ 22 w 556"/>
                  <a:gd name="T15" fmla="*/ 20 h 556"/>
                  <a:gd name="T16" fmla="*/ 12 w 556"/>
                  <a:gd name="T17" fmla="*/ 32 h 556"/>
                  <a:gd name="T18" fmla="*/ 6 w 556"/>
                  <a:gd name="T19" fmla="*/ 44 h 556"/>
                  <a:gd name="T20" fmla="*/ 2 w 556"/>
                  <a:gd name="T21" fmla="*/ 56 h 556"/>
                  <a:gd name="T22" fmla="*/ 0 w 556"/>
                  <a:gd name="T23" fmla="*/ 70 h 556"/>
                  <a:gd name="T24" fmla="*/ 0 w 556"/>
                  <a:gd name="T25" fmla="*/ 486 h 556"/>
                  <a:gd name="T26" fmla="*/ 0 w 556"/>
                  <a:gd name="T27" fmla="*/ 486 h 556"/>
                  <a:gd name="T28" fmla="*/ 2 w 556"/>
                  <a:gd name="T29" fmla="*/ 500 h 556"/>
                  <a:gd name="T30" fmla="*/ 6 w 556"/>
                  <a:gd name="T31" fmla="*/ 512 h 556"/>
                  <a:gd name="T32" fmla="*/ 12 w 556"/>
                  <a:gd name="T33" fmla="*/ 524 h 556"/>
                  <a:gd name="T34" fmla="*/ 22 w 556"/>
                  <a:gd name="T35" fmla="*/ 534 h 556"/>
                  <a:gd name="T36" fmla="*/ 22 w 556"/>
                  <a:gd name="T37" fmla="*/ 534 h 556"/>
                  <a:gd name="T38" fmla="*/ 32 w 556"/>
                  <a:gd name="T39" fmla="*/ 544 h 556"/>
                  <a:gd name="T40" fmla="*/ 44 w 556"/>
                  <a:gd name="T41" fmla="*/ 550 h 556"/>
                  <a:gd name="T42" fmla="*/ 56 w 556"/>
                  <a:gd name="T43" fmla="*/ 554 h 556"/>
                  <a:gd name="T44" fmla="*/ 70 w 556"/>
                  <a:gd name="T45" fmla="*/ 556 h 556"/>
                  <a:gd name="T46" fmla="*/ 486 w 556"/>
                  <a:gd name="T47" fmla="*/ 556 h 556"/>
                  <a:gd name="T48" fmla="*/ 486 w 556"/>
                  <a:gd name="T49" fmla="*/ 556 h 556"/>
                  <a:gd name="T50" fmla="*/ 500 w 556"/>
                  <a:gd name="T51" fmla="*/ 554 h 556"/>
                  <a:gd name="T52" fmla="*/ 512 w 556"/>
                  <a:gd name="T53" fmla="*/ 550 h 556"/>
                  <a:gd name="T54" fmla="*/ 524 w 556"/>
                  <a:gd name="T55" fmla="*/ 544 h 556"/>
                  <a:gd name="T56" fmla="*/ 536 w 556"/>
                  <a:gd name="T57" fmla="*/ 534 h 556"/>
                  <a:gd name="T58" fmla="*/ 536 w 556"/>
                  <a:gd name="T59" fmla="*/ 534 h 556"/>
                  <a:gd name="T60" fmla="*/ 544 w 556"/>
                  <a:gd name="T61" fmla="*/ 524 h 556"/>
                  <a:gd name="T62" fmla="*/ 550 w 556"/>
                  <a:gd name="T63" fmla="*/ 512 h 556"/>
                  <a:gd name="T64" fmla="*/ 554 w 556"/>
                  <a:gd name="T65" fmla="*/ 500 h 556"/>
                  <a:gd name="T66" fmla="*/ 556 w 556"/>
                  <a:gd name="T67" fmla="*/ 486 h 556"/>
                  <a:gd name="T68" fmla="*/ 556 w 556"/>
                  <a:gd name="T69" fmla="*/ 70 h 556"/>
                  <a:gd name="T70" fmla="*/ 556 w 556"/>
                  <a:gd name="T71" fmla="*/ 70 h 556"/>
                  <a:gd name="T72" fmla="*/ 554 w 556"/>
                  <a:gd name="T73" fmla="*/ 56 h 556"/>
                  <a:gd name="T74" fmla="*/ 550 w 556"/>
                  <a:gd name="T75" fmla="*/ 44 h 556"/>
                  <a:gd name="T76" fmla="*/ 544 w 556"/>
                  <a:gd name="T77" fmla="*/ 32 h 556"/>
                  <a:gd name="T78" fmla="*/ 536 w 556"/>
                  <a:gd name="T79" fmla="*/ 20 h 556"/>
                  <a:gd name="T80" fmla="*/ 536 w 556"/>
                  <a:gd name="T81" fmla="*/ 20 h 556"/>
                  <a:gd name="T82" fmla="*/ 524 w 556"/>
                  <a:gd name="T83" fmla="*/ 12 h 556"/>
                  <a:gd name="T84" fmla="*/ 512 w 556"/>
                  <a:gd name="T85" fmla="*/ 4 h 556"/>
                  <a:gd name="T86" fmla="*/ 500 w 556"/>
                  <a:gd name="T87" fmla="*/ 0 h 556"/>
                  <a:gd name="T88" fmla="*/ 486 w 556"/>
                  <a:gd name="T89" fmla="*/ 0 h 556"/>
                  <a:gd name="T90" fmla="*/ 486 w 556"/>
                  <a:gd name="T91" fmla="*/ 0 h 556"/>
                  <a:gd name="T92" fmla="*/ 486 w 556"/>
                  <a:gd name="T93" fmla="*/ 0 h 556"/>
                  <a:gd name="T94" fmla="*/ 486 w 556"/>
                  <a:gd name="T95" fmla="*/ 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6" h="556">
                    <a:moveTo>
                      <a:pt x="486" y="0"/>
                    </a:moveTo>
                    <a:lnTo>
                      <a:pt x="70" y="0"/>
                    </a:lnTo>
                    <a:lnTo>
                      <a:pt x="70" y="0"/>
                    </a:lnTo>
                    <a:lnTo>
                      <a:pt x="56" y="0"/>
                    </a:lnTo>
                    <a:lnTo>
                      <a:pt x="44" y="4"/>
                    </a:lnTo>
                    <a:lnTo>
                      <a:pt x="32" y="12"/>
                    </a:lnTo>
                    <a:lnTo>
                      <a:pt x="22" y="20"/>
                    </a:lnTo>
                    <a:lnTo>
                      <a:pt x="22" y="20"/>
                    </a:lnTo>
                    <a:lnTo>
                      <a:pt x="12" y="32"/>
                    </a:lnTo>
                    <a:lnTo>
                      <a:pt x="6" y="44"/>
                    </a:lnTo>
                    <a:lnTo>
                      <a:pt x="2" y="56"/>
                    </a:lnTo>
                    <a:lnTo>
                      <a:pt x="0" y="70"/>
                    </a:lnTo>
                    <a:lnTo>
                      <a:pt x="0" y="486"/>
                    </a:lnTo>
                    <a:lnTo>
                      <a:pt x="0" y="486"/>
                    </a:lnTo>
                    <a:lnTo>
                      <a:pt x="2" y="500"/>
                    </a:lnTo>
                    <a:lnTo>
                      <a:pt x="6" y="512"/>
                    </a:lnTo>
                    <a:lnTo>
                      <a:pt x="12" y="524"/>
                    </a:lnTo>
                    <a:lnTo>
                      <a:pt x="22" y="534"/>
                    </a:lnTo>
                    <a:lnTo>
                      <a:pt x="22" y="534"/>
                    </a:lnTo>
                    <a:lnTo>
                      <a:pt x="32" y="544"/>
                    </a:lnTo>
                    <a:lnTo>
                      <a:pt x="44" y="550"/>
                    </a:lnTo>
                    <a:lnTo>
                      <a:pt x="56" y="554"/>
                    </a:lnTo>
                    <a:lnTo>
                      <a:pt x="70" y="556"/>
                    </a:lnTo>
                    <a:lnTo>
                      <a:pt x="486" y="556"/>
                    </a:lnTo>
                    <a:lnTo>
                      <a:pt x="486" y="556"/>
                    </a:lnTo>
                    <a:lnTo>
                      <a:pt x="500" y="554"/>
                    </a:lnTo>
                    <a:lnTo>
                      <a:pt x="512" y="550"/>
                    </a:lnTo>
                    <a:lnTo>
                      <a:pt x="524" y="544"/>
                    </a:lnTo>
                    <a:lnTo>
                      <a:pt x="536" y="534"/>
                    </a:lnTo>
                    <a:lnTo>
                      <a:pt x="536" y="534"/>
                    </a:lnTo>
                    <a:lnTo>
                      <a:pt x="544" y="524"/>
                    </a:lnTo>
                    <a:lnTo>
                      <a:pt x="550" y="512"/>
                    </a:lnTo>
                    <a:lnTo>
                      <a:pt x="554" y="500"/>
                    </a:lnTo>
                    <a:lnTo>
                      <a:pt x="556" y="486"/>
                    </a:lnTo>
                    <a:lnTo>
                      <a:pt x="556" y="70"/>
                    </a:lnTo>
                    <a:lnTo>
                      <a:pt x="556" y="70"/>
                    </a:lnTo>
                    <a:lnTo>
                      <a:pt x="554" y="56"/>
                    </a:lnTo>
                    <a:lnTo>
                      <a:pt x="550" y="44"/>
                    </a:lnTo>
                    <a:lnTo>
                      <a:pt x="544" y="32"/>
                    </a:lnTo>
                    <a:lnTo>
                      <a:pt x="536" y="20"/>
                    </a:lnTo>
                    <a:lnTo>
                      <a:pt x="536" y="20"/>
                    </a:lnTo>
                    <a:lnTo>
                      <a:pt x="524" y="12"/>
                    </a:lnTo>
                    <a:lnTo>
                      <a:pt x="512" y="4"/>
                    </a:lnTo>
                    <a:lnTo>
                      <a:pt x="500" y="0"/>
                    </a:lnTo>
                    <a:lnTo>
                      <a:pt x="486" y="0"/>
                    </a:lnTo>
                    <a:lnTo>
                      <a:pt x="486" y="0"/>
                    </a:lnTo>
                    <a:close/>
                    <a:moveTo>
                      <a:pt x="486" y="0"/>
                    </a:moveTo>
                    <a:lnTo>
                      <a:pt x="486" y="0"/>
                    </a:lnTo>
                    <a:close/>
                  </a:path>
                </a:pathLst>
              </a:custGeom>
              <a:grpFill/>
              <a:ln>
                <a:noFill/>
              </a:ln>
              <a:effectLst>
                <a:innerShdw blurRad="63500" dist="50800" dir="13500000">
                  <a:prstClr val="black">
                    <a:alpha val="22000"/>
                  </a:prstClr>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6"/>
              <p:cNvSpPr>
                <a:spLocks noEditPoints="1"/>
              </p:cNvSpPr>
              <p:nvPr/>
            </p:nvSpPr>
            <p:spPr bwMode="auto">
              <a:xfrm>
                <a:off x="12377738" y="2633663"/>
                <a:ext cx="2549525" cy="2468562"/>
              </a:xfrm>
              <a:custGeom>
                <a:avLst/>
                <a:gdLst>
                  <a:gd name="T0" fmla="*/ 1498 w 1606"/>
                  <a:gd name="T1" fmla="*/ 356 h 1555"/>
                  <a:gd name="T2" fmla="*/ 1406 w 1606"/>
                  <a:gd name="T3" fmla="*/ 246 h 1555"/>
                  <a:gd name="T4" fmla="*/ 1322 w 1606"/>
                  <a:gd name="T5" fmla="*/ 176 h 1555"/>
                  <a:gd name="T6" fmla="*/ 1199 w 1606"/>
                  <a:gd name="T7" fmla="*/ 100 h 1555"/>
                  <a:gd name="T8" fmla="*/ 1097 w 1606"/>
                  <a:gd name="T9" fmla="*/ 54 h 1555"/>
                  <a:gd name="T10" fmla="*/ 957 w 1606"/>
                  <a:gd name="T11" fmla="*/ 14 h 1555"/>
                  <a:gd name="T12" fmla="*/ 817 w 1606"/>
                  <a:gd name="T13" fmla="*/ 0 h 1555"/>
                  <a:gd name="T14" fmla="*/ 629 w 1606"/>
                  <a:gd name="T15" fmla="*/ 16 h 1555"/>
                  <a:gd name="T16" fmla="*/ 403 w 1606"/>
                  <a:gd name="T17" fmla="*/ 88 h 1555"/>
                  <a:gd name="T18" fmla="*/ 208 w 1606"/>
                  <a:gd name="T19" fmla="*/ 218 h 1555"/>
                  <a:gd name="T20" fmla="*/ 46 w 1606"/>
                  <a:gd name="T21" fmla="*/ 406 h 1555"/>
                  <a:gd name="T22" fmla="*/ 2 w 1606"/>
                  <a:gd name="T23" fmla="*/ 486 h 1555"/>
                  <a:gd name="T24" fmla="*/ 4 w 1606"/>
                  <a:gd name="T25" fmla="*/ 524 h 1555"/>
                  <a:gd name="T26" fmla="*/ 312 w 1606"/>
                  <a:gd name="T27" fmla="*/ 772 h 1555"/>
                  <a:gd name="T28" fmla="*/ 346 w 1606"/>
                  <a:gd name="T29" fmla="*/ 784 h 1555"/>
                  <a:gd name="T30" fmla="*/ 386 w 1606"/>
                  <a:gd name="T31" fmla="*/ 778 h 1555"/>
                  <a:gd name="T32" fmla="*/ 469 w 1606"/>
                  <a:gd name="T33" fmla="*/ 686 h 1555"/>
                  <a:gd name="T34" fmla="*/ 597 w 1606"/>
                  <a:gd name="T35" fmla="*/ 558 h 1555"/>
                  <a:gd name="T36" fmla="*/ 659 w 1606"/>
                  <a:gd name="T37" fmla="*/ 528 h 1555"/>
                  <a:gd name="T38" fmla="*/ 757 w 1606"/>
                  <a:gd name="T39" fmla="*/ 508 h 1555"/>
                  <a:gd name="T40" fmla="*/ 835 w 1606"/>
                  <a:gd name="T41" fmla="*/ 512 h 1555"/>
                  <a:gd name="T42" fmla="*/ 929 w 1606"/>
                  <a:gd name="T43" fmla="*/ 538 h 1555"/>
                  <a:gd name="T44" fmla="*/ 991 w 1606"/>
                  <a:gd name="T45" fmla="*/ 578 h 1555"/>
                  <a:gd name="T46" fmla="*/ 1041 w 1606"/>
                  <a:gd name="T47" fmla="*/ 640 h 1555"/>
                  <a:gd name="T48" fmla="*/ 1051 w 1606"/>
                  <a:gd name="T49" fmla="*/ 692 h 1555"/>
                  <a:gd name="T50" fmla="*/ 1041 w 1606"/>
                  <a:gd name="T51" fmla="*/ 766 h 1555"/>
                  <a:gd name="T52" fmla="*/ 1009 w 1606"/>
                  <a:gd name="T53" fmla="*/ 824 h 1555"/>
                  <a:gd name="T54" fmla="*/ 951 w 1606"/>
                  <a:gd name="T55" fmla="*/ 874 h 1555"/>
                  <a:gd name="T56" fmla="*/ 829 w 1606"/>
                  <a:gd name="T57" fmla="*/ 938 h 1555"/>
                  <a:gd name="T58" fmla="*/ 703 w 1606"/>
                  <a:gd name="T59" fmla="*/ 1022 h 1555"/>
                  <a:gd name="T60" fmla="*/ 615 w 1606"/>
                  <a:gd name="T61" fmla="*/ 1110 h 1555"/>
                  <a:gd name="T62" fmla="*/ 529 w 1606"/>
                  <a:gd name="T63" fmla="*/ 1241 h 1555"/>
                  <a:gd name="T64" fmla="*/ 501 w 1606"/>
                  <a:gd name="T65" fmla="*/ 1381 h 1555"/>
                  <a:gd name="T66" fmla="*/ 505 w 1606"/>
                  <a:gd name="T67" fmla="*/ 1491 h 1555"/>
                  <a:gd name="T68" fmla="*/ 529 w 1606"/>
                  <a:gd name="T69" fmla="*/ 1537 h 1555"/>
                  <a:gd name="T70" fmla="*/ 981 w 1606"/>
                  <a:gd name="T71" fmla="*/ 1555 h 1555"/>
                  <a:gd name="T72" fmla="*/ 1019 w 1606"/>
                  <a:gd name="T73" fmla="*/ 1541 h 1555"/>
                  <a:gd name="T74" fmla="*/ 1045 w 1606"/>
                  <a:gd name="T75" fmla="*/ 1501 h 1555"/>
                  <a:gd name="T76" fmla="*/ 1051 w 1606"/>
                  <a:gd name="T77" fmla="*/ 1461 h 1555"/>
                  <a:gd name="T78" fmla="*/ 1097 w 1606"/>
                  <a:gd name="T79" fmla="*/ 1355 h 1555"/>
                  <a:gd name="T80" fmla="*/ 1137 w 1606"/>
                  <a:gd name="T81" fmla="*/ 1305 h 1555"/>
                  <a:gd name="T82" fmla="*/ 1199 w 1606"/>
                  <a:gd name="T83" fmla="*/ 1253 h 1555"/>
                  <a:gd name="T84" fmla="*/ 1324 w 1606"/>
                  <a:gd name="T85" fmla="*/ 1181 h 1555"/>
                  <a:gd name="T86" fmla="*/ 1424 w 1606"/>
                  <a:gd name="T87" fmla="*/ 1106 h 1555"/>
                  <a:gd name="T88" fmla="*/ 1520 w 1606"/>
                  <a:gd name="T89" fmla="*/ 1004 h 1555"/>
                  <a:gd name="T90" fmla="*/ 1566 w 1606"/>
                  <a:gd name="T91" fmla="*/ 910 h 1555"/>
                  <a:gd name="T92" fmla="*/ 1600 w 1606"/>
                  <a:gd name="T93" fmla="*/ 786 h 1555"/>
                  <a:gd name="T94" fmla="*/ 1606 w 1606"/>
                  <a:gd name="T95" fmla="*/ 660 h 1555"/>
                  <a:gd name="T96" fmla="*/ 1580 w 1606"/>
                  <a:gd name="T97" fmla="*/ 520 h 1555"/>
                  <a:gd name="T98" fmla="*/ 1536 w 1606"/>
                  <a:gd name="T99" fmla="*/ 420 h 1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06" h="1555">
                    <a:moveTo>
                      <a:pt x="1536" y="420"/>
                    </a:moveTo>
                    <a:lnTo>
                      <a:pt x="1536" y="420"/>
                    </a:lnTo>
                    <a:lnTo>
                      <a:pt x="1518" y="388"/>
                    </a:lnTo>
                    <a:lnTo>
                      <a:pt x="1498" y="356"/>
                    </a:lnTo>
                    <a:lnTo>
                      <a:pt x="1476" y="328"/>
                    </a:lnTo>
                    <a:lnTo>
                      <a:pt x="1454" y="298"/>
                    </a:lnTo>
                    <a:lnTo>
                      <a:pt x="1430" y="272"/>
                    </a:lnTo>
                    <a:lnTo>
                      <a:pt x="1406" y="246"/>
                    </a:lnTo>
                    <a:lnTo>
                      <a:pt x="1380" y="222"/>
                    </a:lnTo>
                    <a:lnTo>
                      <a:pt x="1352" y="198"/>
                    </a:lnTo>
                    <a:lnTo>
                      <a:pt x="1352" y="198"/>
                    </a:lnTo>
                    <a:lnTo>
                      <a:pt x="1322" y="176"/>
                    </a:lnTo>
                    <a:lnTo>
                      <a:pt x="1294" y="156"/>
                    </a:lnTo>
                    <a:lnTo>
                      <a:pt x="1262" y="136"/>
                    </a:lnTo>
                    <a:lnTo>
                      <a:pt x="1232" y="118"/>
                    </a:lnTo>
                    <a:lnTo>
                      <a:pt x="1199" y="100"/>
                    </a:lnTo>
                    <a:lnTo>
                      <a:pt x="1165" y="84"/>
                    </a:lnTo>
                    <a:lnTo>
                      <a:pt x="1131" y="68"/>
                    </a:lnTo>
                    <a:lnTo>
                      <a:pt x="1097" y="54"/>
                    </a:lnTo>
                    <a:lnTo>
                      <a:pt x="1097" y="54"/>
                    </a:lnTo>
                    <a:lnTo>
                      <a:pt x="1061" y="42"/>
                    </a:lnTo>
                    <a:lnTo>
                      <a:pt x="1027" y="30"/>
                    </a:lnTo>
                    <a:lnTo>
                      <a:pt x="991" y="22"/>
                    </a:lnTo>
                    <a:lnTo>
                      <a:pt x="957" y="14"/>
                    </a:lnTo>
                    <a:lnTo>
                      <a:pt x="921" y="8"/>
                    </a:lnTo>
                    <a:lnTo>
                      <a:pt x="887" y="4"/>
                    </a:lnTo>
                    <a:lnTo>
                      <a:pt x="853" y="2"/>
                    </a:lnTo>
                    <a:lnTo>
                      <a:pt x="817" y="0"/>
                    </a:lnTo>
                    <a:lnTo>
                      <a:pt x="817" y="0"/>
                    </a:lnTo>
                    <a:lnTo>
                      <a:pt x="753" y="2"/>
                    </a:lnTo>
                    <a:lnTo>
                      <a:pt x="689" y="8"/>
                    </a:lnTo>
                    <a:lnTo>
                      <a:pt x="629" y="16"/>
                    </a:lnTo>
                    <a:lnTo>
                      <a:pt x="569" y="30"/>
                    </a:lnTo>
                    <a:lnTo>
                      <a:pt x="511" y="46"/>
                    </a:lnTo>
                    <a:lnTo>
                      <a:pt x="457" y="66"/>
                    </a:lnTo>
                    <a:lnTo>
                      <a:pt x="403" y="88"/>
                    </a:lnTo>
                    <a:lnTo>
                      <a:pt x="352" y="116"/>
                    </a:lnTo>
                    <a:lnTo>
                      <a:pt x="302" y="146"/>
                    </a:lnTo>
                    <a:lnTo>
                      <a:pt x="254" y="180"/>
                    </a:lnTo>
                    <a:lnTo>
                      <a:pt x="208" y="218"/>
                    </a:lnTo>
                    <a:lnTo>
                      <a:pt x="166" y="260"/>
                    </a:lnTo>
                    <a:lnTo>
                      <a:pt x="124" y="306"/>
                    </a:lnTo>
                    <a:lnTo>
                      <a:pt x="84" y="354"/>
                    </a:lnTo>
                    <a:lnTo>
                      <a:pt x="46" y="406"/>
                    </a:lnTo>
                    <a:lnTo>
                      <a:pt x="10" y="462"/>
                    </a:lnTo>
                    <a:lnTo>
                      <a:pt x="10" y="462"/>
                    </a:lnTo>
                    <a:lnTo>
                      <a:pt x="4" y="474"/>
                    </a:lnTo>
                    <a:lnTo>
                      <a:pt x="2" y="486"/>
                    </a:lnTo>
                    <a:lnTo>
                      <a:pt x="0" y="498"/>
                    </a:lnTo>
                    <a:lnTo>
                      <a:pt x="2" y="512"/>
                    </a:lnTo>
                    <a:lnTo>
                      <a:pt x="2" y="512"/>
                    </a:lnTo>
                    <a:lnTo>
                      <a:pt x="4" y="524"/>
                    </a:lnTo>
                    <a:lnTo>
                      <a:pt x="10" y="534"/>
                    </a:lnTo>
                    <a:lnTo>
                      <a:pt x="18" y="546"/>
                    </a:lnTo>
                    <a:lnTo>
                      <a:pt x="28" y="554"/>
                    </a:lnTo>
                    <a:lnTo>
                      <a:pt x="312" y="772"/>
                    </a:lnTo>
                    <a:lnTo>
                      <a:pt x="312" y="772"/>
                    </a:lnTo>
                    <a:lnTo>
                      <a:pt x="324" y="778"/>
                    </a:lnTo>
                    <a:lnTo>
                      <a:pt x="334" y="782"/>
                    </a:lnTo>
                    <a:lnTo>
                      <a:pt x="346" y="784"/>
                    </a:lnTo>
                    <a:lnTo>
                      <a:pt x="356" y="786"/>
                    </a:lnTo>
                    <a:lnTo>
                      <a:pt x="356" y="786"/>
                    </a:lnTo>
                    <a:lnTo>
                      <a:pt x="372" y="784"/>
                    </a:lnTo>
                    <a:lnTo>
                      <a:pt x="386" y="778"/>
                    </a:lnTo>
                    <a:lnTo>
                      <a:pt x="398" y="770"/>
                    </a:lnTo>
                    <a:lnTo>
                      <a:pt x="411" y="758"/>
                    </a:lnTo>
                    <a:lnTo>
                      <a:pt x="411" y="758"/>
                    </a:lnTo>
                    <a:lnTo>
                      <a:pt x="469" y="686"/>
                    </a:lnTo>
                    <a:lnTo>
                      <a:pt x="521" y="630"/>
                    </a:lnTo>
                    <a:lnTo>
                      <a:pt x="563" y="586"/>
                    </a:lnTo>
                    <a:lnTo>
                      <a:pt x="581" y="570"/>
                    </a:lnTo>
                    <a:lnTo>
                      <a:pt x="597" y="558"/>
                    </a:lnTo>
                    <a:lnTo>
                      <a:pt x="597" y="558"/>
                    </a:lnTo>
                    <a:lnTo>
                      <a:pt x="617" y="546"/>
                    </a:lnTo>
                    <a:lnTo>
                      <a:pt x="637" y="536"/>
                    </a:lnTo>
                    <a:lnTo>
                      <a:pt x="659" y="528"/>
                    </a:lnTo>
                    <a:lnTo>
                      <a:pt x="681" y="520"/>
                    </a:lnTo>
                    <a:lnTo>
                      <a:pt x="705" y="514"/>
                    </a:lnTo>
                    <a:lnTo>
                      <a:pt x="731" y="510"/>
                    </a:lnTo>
                    <a:lnTo>
                      <a:pt x="757" y="508"/>
                    </a:lnTo>
                    <a:lnTo>
                      <a:pt x="785" y="508"/>
                    </a:lnTo>
                    <a:lnTo>
                      <a:pt x="785" y="508"/>
                    </a:lnTo>
                    <a:lnTo>
                      <a:pt x="811" y="508"/>
                    </a:lnTo>
                    <a:lnTo>
                      <a:pt x="835" y="512"/>
                    </a:lnTo>
                    <a:lnTo>
                      <a:pt x="861" y="516"/>
                    </a:lnTo>
                    <a:lnTo>
                      <a:pt x="885" y="522"/>
                    </a:lnTo>
                    <a:lnTo>
                      <a:pt x="907" y="530"/>
                    </a:lnTo>
                    <a:lnTo>
                      <a:pt x="929" y="538"/>
                    </a:lnTo>
                    <a:lnTo>
                      <a:pt x="951" y="550"/>
                    </a:lnTo>
                    <a:lnTo>
                      <a:pt x="971" y="564"/>
                    </a:lnTo>
                    <a:lnTo>
                      <a:pt x="971" y="564"/>
                    </a:lnTo>
                    <a:lnTo>
                      <a:pt x="991" y="578"/>
                    </a:lnTo>
                    <a:lnTo>
                      <a:pt x="1007" y="592"/>
                    </a:lnTo>
                    <a:lnTo>
                      <a:pt x="1021" y="608"/>
                    </a:lnTo>
                    <a:lnTo>
                      <a:pt x="1031" y="624"/>
                    </a:lnTo>
                    <a:lnTo>
                      <a:pt x="1041" y="640"/>
                    </a:lnTo>
                    <a:lnTo>
                      <a:pt x="1047" y="656"/>
                    </a:lnTo>
                    <a:lnTo>
                      <a:pt x="1051" y="674"/>
                    </a:lnTo>
                    <a:lnTo>
                      <a:pt x="1051" y="692"/>
                    </a:lnTo>
                    <a:lnTo>
                      <a:pt x="1051" y="692"/>
                    </a:lnTo>
                    <a:lnTo>
                      <a:pt x="1051" y="712"/>
                    </a:lnTo>
                    <a:lnTo>
                      <a:pt x="1049" y="730"/>
                    </a:lnTo>
                    <a:lnTo>
                      <a:pt x="1045" y="748"/>
                    </a:lnTo>
                    <a:lnTo>
                      <a:pt x="1041" y="766"/>
                    </a:lnTo>
                    <a:lnTo>
                      <a:pt x="1035" y="782"/>
                    </a:lnTo>
                    <a:lnTo>
                      <a:pt x="1027" y="796"/>
                    </a:lnTo>
                    <a:lnTo>
                      <a:pt x="1019" y="810"/>
                    </a:lnTo>
                    <a:lnTo>
                      <a:pt x="1009" y="824"/>
                    </a:lnTo>
                    <a:lnTo>
                      <a:pt x="1009" y="824"/>
                    </a:lnTo>
                    <a:lnTo>
                      <a:pt x="997" y="836"/>
                    </a:lnTo>
                    <a:lnTo>
                      <a:pt x="983" y="848"/>
                    </a:lnTo>
                    <a:lnTo>
                      <a:pt x="951" y="874"/>
                    </a:lnTo>
                    <a:lnTo>
                      <a:pt x="911" y="898"/>
                    </a:lnTo>
                    <a:lnTo>
                      <a:pt x="863" y="920"/>
                    </a:lnTo>
                    <a:lnTo>
                      <a:pt x="863" y="920"/>
                    </a:lnTo>
                    <a:lnTo>
                      <a:pt x="829" y="938"/>
                    </a:lnTo>
                    <a:lnTo>
                      <a:pt x="797" y="956"/>
                    </a:lnTo>
                    <a:lnTo>
                      <a:pt x="765" y="976"/>
                    </a:lnTo>
                    <a:lnTo>
                      <a:pt x="733" y="998"/>
                    </a:lnTo>
                    <a:lnTo>
                      <a:pt x="703" y="1022"/>
                    </a:lnTo>
                    <a:lnTo>
                      <a:pt x="673" y="1050"/>
                    </a:lnTo>
                    <a:lnTo>
                      <a:pt x="643" y="1078"/>
                    </a:lnTo>
                    <a:lnTo>
                      <a:pt x="615" y="1110"/>
                    </a:lnTo>
                    <a:lnTo>
                      <a:pt x="615" y="1110"/>
                    </a:lnTo>
                    <a:lnTo>
                      <a:pt x="587" y="1141"/>
                    </a:lnTo>
                    <a:lnTo>
                      <a:pt x="565" y="1173"/>
                    </a:lnTo>
                    <a:lnTo>
                      <a:pt x="545" y="1207"/>
                    </a:lnTo>
                    <a:lnTo>
                      <a:pt x="529" y="1241"/>
                    </a:lnTo>
                    <a:lnTo>
                      <a:pt x="517" y="1275"/>
                    </a:lnTo>
                    <a:lnTo>
                      <a:pt x="509" y="1309"/>
                    </a:lnTo>
                    <a:lnTo>
                      <a:pt x="503" y="1345"/>
                    </a:lnTo>
                    <a:lnTo>
                      <a:pt x="501" y="1381"/>
                    </a:lnTo>
                    <a:lnTo>
                      <a:pt x="501" y="1459"/>
                    </a:lnTo>
                    <a:lnTo>
                      <a:pt x="501" y="1459"/>
                    </a:lnTo>
                    <a:lnTo>
                      <a:pt x="503" y="1475"/>
                    </a:lnTo>
                    <a:lnTo>
                      <a:pt x="505" y="1491"/>
                    </a:lnTo>
                    <a:lnTo>
                      <a:pt x="511" y="1507"/>
                    </a:lnTo>
                    <a:lnTo>
                      <a:pt x="519" y="1523"/>
                    </a:lnTo>
                    <a:lnTo>
                      <a:pt x="519" y="1523"/>
                    </a:lnTo>
                    <a:lnTo>
                      <a:pt x="529" y="1537"/>
                    </a:lnTo>
                    <a:lnTo>
                      <a:pt x="539" y="1547"/>
                    </a:lnTo>
                    <a:lnTo>
                      <a:pt x="551" y="1553"/>
                    </a:lnTo>
                    <a:lnTo>
                      <a:pt x="563" y="1555"/>
                    </a:lnTo>
                    <a:lnTo>
                      <a:pt x="981" y="1555"/>
                    </a:lnTo>
                    <a:lnTo>
                      <a:pt x="981" y="1555"/>
                    </a:lnTo>
                    <a:lnTo>
                      <a:pt x="995" y="1553"/>
                    </a:lnTo>
                    <a:lnTo>
                      <a:pt x="1007" y="1549"/>
                    </a:lnTo>
                    <a:lnTo>
                      <a:pt x="1019" y="1541"/>
                    </a:lnTo>
                    <a:lnTo>
                      <a:pt x="1029" y="1529"/>
                    </a:lnTo>
                    <a:lnTo>
                      <a:pt x="1029" y="1529"/>
                    </a:lnTo>
                    <a:lnTo>
                      <a:pt x="1039" y="1515"/>
                    </a:lnTo>
                    <a:lnTo>
                      <a:pt x="1045" y="1501"/>
                    </a:lnTo>
                    <a:lnTo>
                      <a:pt x="1049" y="1487"/>
                    </a:lnTo>
                    <a:lnTo>
                      <a:pt x="1051" y="1473"/>
                    </a:lnTo>
                    <a:lnTo>
                      <a:pt x="1051" y="1473"/>
                    </a:lnTo>
                    <a:lnTo>
                      <a:pt x="1051" y="1461"/>
                    </a:lnTo>
                    <a:lnTo>
                      <a:pt x="1053" y="1449"/>
                    </a:lnTo>
                    <a:lnTo>
                      <a:pt x="1063" y="1421"/>
                    </a:lnTo>
                    <a:lnTo>
                      <a:pt x="1077" y="1391"/>
                    </a:lnTo>
                    <a:lnTo>
                      <a:pt x="1097" y="1355"/>
                    </a:lnTo>
                    <a:lnTo>
                      <a:pt x="1097" y="1355"/>
                    </a:lnTo>
                    <a:lnTo>
                      <a:pt x="1111" y="1339"/>
                    </a:lnTo>
                    <a:lnTo>
                      <a:pt x="1123" y="1321"/>
                    </a:lnTo>
                    <a:lnTo>
                      <a:pt x="1137" y="1305"/>
                    </a:lnTo>
                    <a:lnTo>
                      <a:pt x="1151" y="1291"/>
                    </a:lnTo>
                    <a:lnTo>
                      <a:pt x="1167" y="1277"/>
                    </a:lnTo>
                    <a:lnTo>
                      <a:pt x="1183" y="1265"/>
                    </a:lnTo>
                    <a:lnTo>
                      <a:pt x="1199" y="1253"/>
                    </a:lnTo>
                    <a:lnTo>
                      <a:pt x="1218" y="1243"/>
                    </a:lnTo>
                    <a:lnTo>
                      <a:pt x="1218" y="1243"/>
                    </a:lnTo>
                    <a:lnTo>
                      <a:pt x="1324" y="1181"/>
                    </a:lnTo>
                    <a:lnTo>
                      <a:pt x="1324" y="1181"/>
                    </a:lnTo>
                    <a:lnTo>
                      <a:pt x="1344" y="1167"/>
                    </a:lnTo>
                    <a:lnTo>
                      <a:pt x="1368" y="1151"/>
                    </a:lnTo>
                    <a:lnTo>
                      <a:pt x="1424" y="1106"/>
                    </a:lnTo>
                    <a:lnTo>
                      <a:pt x="1424" y="1106"/>
                    </a:lnTo>
                    <a:lnTo>
                      <a:pt x="1452" y="1080"/>
                    </a:lnTo>
                    <a:lnTo>
                      <a:pt x="1478" y="1054"/>
                    </a:lnTo>
                    <a:lnTo>
                      <a:pt x="1500" y="1030"/>
                    </a:lnTo>
                    <a:lnTo>
                      <a:pt x="1520" y="1004"/>
                    </a:lnTo>
                    <a:lnTo>
                      <a:pt x="1520" y="1004"/>
                    </a:lnTo>
                    <a:lnTo>
                      <a:pt x="1536" y="976"/>
                    </a:lnTo>
                    <a:lnTo>
                      <a:pt x="1552" y="944"/>
                    </a:lnTo>
                    <a:lnTo>
                      <a:pt x="1566" y="910"/>
                    </a:lnTo>
                    <a:lnTo>
                      <a:pt x="1580" y="870"/>
                    </a:lnTo>
                    <a:lnTo>
                      <a:pt x="1580" y="870"/>
                    </a:lnTo>
                    <a:lnTo>
                      <a:pt x="1592" y="828"/>
                    </a:lnTo>
                    <a:lnTo>
                      <a:pt x="1600" y="786"/>
                    </a:lnTo>
                    <a:lnTo>
                      <a:pt x="1606" y="742"/>
                    </a:lnTo>
                    <a:lnTo>
                      <a:pt x="1606" y="696"/>
                    </a:lnTo>
                    <a:lnTo>
                      <a:pt x="1606" y="696"/>
                    </a:lnTo>
                    <a:lnTo>
                      <a:pt x="1606" y="660"/>
                    </a:lnTo>
                    <a:lnTo>
                      <a:pt x="1602" y="624"/>
                    </a:lnTo>
                    <a:lnTo>
                      <a:pt x="1596" y="588"/>
                    </a:lnTo>
                    <a:lnTo>
                      <a:pt x="1590" y="554"/>
                    </a:lnTo>
                    <a:lnTo>
                      <a:pt x="1580" y="520"/>
                    </a:lnTo>
                    <a:lnTo>
                      <a:pt x="1566" y="486"/>
                    </a:lnTo>
                    <a:lnTo>
                      <a:pt x="1552" y="452"/>
                    </a:lnTo>
                    <a:lnTo>
                      <a:pt x="1536" y="420"/>
                    </a:lnTo>
                    <a:lnTo>
                      <a:pt x="1536" y="420"/>
                    </a:lnTo>
                    <a:close/>
                    <a:moveTo>
                      <a:pt x="1536" y="420"/>
                    </a:moveTo>
                    <a:lnTo>
                      <a:pt x="1536" y="420"/>
                    </a:lnTo>
                    <a:close/>
                  </a:path>
                </a:pathLst>
              </a:custGeom>
              <a:grpFill/>
              <a:ln>
                <a:noFill/>
              </a:ln>
              <a:effectLst>
                <a:innerShdw blurRad="63500" dist="50800" dir="13500000">
                  <a:prstClr val="black">
                    <a:alpha val="22000"/>
                  </a:prstClr>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4" name="Freeform 6"/>
            <p:cNvSpPr>
              <a:spLocks/>
            </p:cNvSpPr>
            <p:nvPr/>
          </p:nvSpPr>
          <p:spPr bwMode="auto">
            <a:xfrm>
              <a:off x="10331450" y="2053678"/>
              <a:ext cx="1017588" cy="45719"/>
            </a:xfrm>
            <a:custGeom>
              <a:avLst/>
              <a:gdLst>
                <a:gd name="T0" fmla="*/ 0 w 2047"/>
                <a:gd name="T1" fmla="*/ 0 h 48"/>
                <a:gd name="T2" fmla="*/ 58 w 2047"/>
                <a:gd name="T3" fmla="*/ 8 h 48"/>
                <a:gd name="T4" fmla="*/ 114 w 2047"/>
                <a:gd name="T5" fmla="*/ 24 h 48"/>
                <a:gd name="T6" fmla="*/ 171 w 2047"/>
                <a:gd name="T7" fmla="*/ 42 h 48"/>
                <a:gd name="T8" fmla="*/ 225 w 2047"/>
                <a:gd name="T9" fmla="*/ 48 h 48"/>
                <a:gd name="T10" fmla="*/ 255 w 2047"/>
                <a:gd name="T11" fmla="*/ 46 h 48"/>
                <a:gd name="T12" fmla="*/ 313 w 2047"/>
                <a:gd name="T13" fmla="*/ 34 h 48"/>
                <a:gd name="T14" fmla="*/ 371 w 2047"/>
                <a:gd name="T15" fmla="*/ 16 h 48"/>
                <a:gd name="T16" fmla="*/ 427 w 2047"/>
                <a:gd name="T17" fmla="*/ 2 h 48"/>
                <a:gd name="T18" fmla="*/ 453 w 2047"/>
                <a:gd name="T19" fmla="*/ 0 h 48"/>
                <a:gd name="T20" fmla="*/ 513 w 2047"/>
                <a:gd name="T21" fmla="*/ 8 h 48"/>
                <a:gd name="T22" fmla="*/ 569 w 2047"/>
                <a:gd name="T23" fmla="*/ 24 h 48"/>
                <a:gd name="T24" fmla="*/ 627 w 2047"/>
                <a:gd name="T25" fmla="*/ 42 h 48"/>
                <a:gd name="T26" fmla="*/ 681 w 2047"/>
                <a:gd name="T27" fmla="*/ 48 h 48"/>
                <a:gd name="T28" fmla="*/ 711 w 2047"/>
                <a:gd name="T29" fmla="*/ 46 h 48"/>
                <a:gd name="T30" fmla="*/ 769 w 2047"/>
                <a:gd name="T31" fmla="*/ 34 h 48"/>
                <a:gd name="T32" fmla="*/ 827 w 2047"/>
                <a:gd name="T33" fmla="*/ 16 h 48"/>
                <a:gd name="T34" fmla="*/ 881 w 2047"/>
                <a:gd name="T35" fmla="*/ 2 h 48"/>
                <a:gd name="T36" fmla="*/ 909 w 2047"/>
                <a:gd name="T37" fmla="*/ 0 h 48"/>
                <a:gd name="T38" fmla="*/ 969 w 2047"/>
                <a:gd name="T39" fmla="*/ 8 h 48"/>
                <a:gd name="T40" fmla="*/ 1027 w 2047"/>
                <a:gd name="T41" fmla="*/ 24 h 48"/>
                <a:gd name="T42" fmla="*/ 1083 w 2047"/>
                <a:gd name="T43" fmla="*/ 42 h 48"/>
                <a:gd name="T44" fmla="*/ 1137 w 2047"/>
                <a:gd name="T45" fmla="*/ 48 h 48"/>
                <a:gd name="T46" fmla="*/ 1167 w 2047"/>
                <a:gd name="T47" fmla="*/ 46 h 48"/>
                <a:gd name="T48" fmla="*/ 1227 w 2047"/>
                <a:gd name="T49" fmla="*/ 34 h 48"/>
                <a:gd name="T50" fmla="*/ 1283 w 2047"/>
                <a:gd name="T51" fmla="*/ 16 h 48"/>
                <a:gd name="T52" fmla="*/ 1339 w 2047"/>
                <a:gd name="T53" fmla="*/ 2 h 48"/>
                <a:gd name="T54" fmla="*/ 1365 w 2047"/>
                <a:gd name="T55" fmla="*/ 0 h 48"/>
                <a:gd name="T56" fmla="*/ 1427 w 2047"/>
                <a:gd name="T57" fmla="*/ 8 h 48"/>
                <a:gd name="T58" fmla="*/ 1485 w 2047"/>
                <a:gd name="T59" fmla="*/ 24 h 48"/>
                <a:gd name="T60" fmla="*/ 1541 w 2047"/>
                <a:gd name="T61" fmla="*/ 42 h 48"/>
                <a:gd name="T62" fmla="*/ 1593 w 2047"/>
                <a:gd name="T63" fmla="*/ 48 h 48"/>
                <a:gd name="T64" fmla="*/ 1625 w 2047"/>
                <a:gd name="T65" fmla="*/ 46 h 48"/>
                <a:gd name="T66" fmla="*/ 1687 w 2047"/>
                <a:gd name="T67" fmla="*/ 34 h 48"/>
                <a:gd name="T68" fmla="*/ 1771 w 2047"/>
                <a:gd name="T69" fmla="*/ 8 h 48"/>
                <a:gd name="T70" fmla="*/ 1821 w 2047"/>
                <a:gd name="T71" fmla="*/ 0 h 48"/>
                <a:gd name="T72" fmla="*/ 1847 w 2047"/>
                <a:gd name="T73" fmla="*/ 2 h 48"/>
                <a:gd name="T74" fmla="*/ 1889 w 2047"/>
                <a:gd name="T75" fmla="*/ 4 h 48"/>
                <a:gd name="T76" fmla="*/ 1931 w 2047"/>
                <a:gd name="T77" fmla="*/ 16 h 48"/>
                <a:gd name="T78" fmla="*/ 1967 w 2047"/>
                <a:gd name="T79" fmla="*/ 34 h 48"/>
                <a:gd name="T80" fmla="*/ 1999 w 2047"/>
                <a:gd name="T81" fmla="*/ 44 h 48"/>
                <a:gd name="T82" fmla="*/ 2029 w 2047"/>
                <a:gd name="T8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7" h="48">
                  <a:moveTo>
                    <a:pt x="0" y="0"/>
                  </a:moveTo>
                  <a:lnTo>
                    <a:pt x="0" y="0"/>
                  </a:lnTo>
                  <a:lnTo>
                    <a:pt x="28" y="2"/>
                  </a:lnTo>
                  <a:lnTo>
                    <a:pt x="58" y="8"/>
                  </a:lnTo>
                  <a:lnTo>
                    <a:pt x="86" y="16"/>
                  </a:lnTo>
                  <a:lnTo>
                    <a:pt x="114" y="24"/>
                  </a:lnTo>
                  <a:lnTo>
                    <a:pt x="144" y="34"/>
                  </a:lnTo>
                  <a:lnTo>
                    <a:pt x="171" y="42"/>
                  </a:lnTo>
                  <a:lnTo>
                    <a:pt x="199" y="46"/>
                  </a:lnTo>
                  <a:lnTo>
                    <a:pt x="225" y="48"/>
                  </a:lnTo>
                  <a:lnTo>
                    <a:pt x="225" y="48"/>
                  </a:lnTo>
                  <a:lnTo>
                    <a:pt x="255" y="46"/>
                  </a:lnTo>
                  <a:lnTo>
                    <a:pt x="285" y="42"/>
                  </a:lnTo>
                  <a:lnTo>
                    <a:pt x="313" y="34"/>
                  </a:lnTo>
                  <a:lnTo>
                    <a:pt x="341" y="24"/>
                  </a:lnTo>
                  <a:lnTo>
                    <a:pt x="371" y="16"/>
                  </a:lnTo>
                  <a:lnTo>
                    <a:pt x="399" y="8"/>
                  </a:lnTo>
                  <a:lnTo>
                    <a:pt x="427" y="2"/>
                  </a:lnTo>
                  <a:lnTo>
                    <a:pt x="453" y="0"/>
                  </a:lnTo>
                  <a:lnTo>
                    <a:pt x="453" y="0"/>
                  </a:lnTo>
                  <a:lnTo>
                    <a:pt x="483" y="2"/>
                  </a:lnTo>
                  <a:lnTo>
                    <a:pt x="513" y="8"/>
                  </a:lnTo>
                  <a:lnTo>
                    <a:pt x="541" y="16"/>
                  </a:lnTo>
                  <a:lnTo>
                    <a:pt x="569" y="24"/>
                  </a:lnTo>
                  <a:lnTo>
                    <a:pt x="599" y="34"/>
                  </a:lnTo>
                  <a:lnTo>
                    <a:pt x="627" y="42"/>
                  </a:lnTo>
                  <a:lnTo>
                    <a:pt x="653" y="46"/>
                  </a:lnTo>
                  <a:lnTo>
                    <a:pt x="681" y="48"/>
                  </a:lnTo>
                  <a:lnTo>
                    <a:pt x="681" y="48"/>
                  </a:lnTo>
                  <a:lnTo>
                    <a:pt x="711" y="46"/>
                  </a:lnTo>
                  <a:lnTo>
                    <a:pt x="741" y="42"/>
                  </a:lnTo>
                  <a:lnTo>
                    <a:pt x="769" y="34"/>
                  </a:lnTo>
                  <a:lnTo>
                    <a:pt x="799" y="24"/>
                  </a:lnTo>
                  <a:lnTo>
                    <a:pt x="827" y="16"/>
                  </a:lnTo>
                  <a:lnTo>
                    <a:pt x="855" y="8"/>
                  </a:lnTo>
                  <a:lnTo>
                    <a:pt x="881" y="2"/>
                  </a:lnTo>
                  <a:lnTo>
                    <a:pt x="909" y="0"/>
                  </a:lnTo>
                  <a:lnTo>
                    <a:pt x="909" y="0"/>
                  </a:lnTo>
                  <a:lnTo>
                    <a:pt x="939" y="2"/>
                  </a:lnTo>
                  <a:lnTo>
                    <a:pt x="969" y="8"/>
                  </a:lnTo>
                  <a:lnTo>
                    <a:pt x="997" y="16"/>
                  </a:lnTo>
                  <a:lnTo>
                    <a:pt x="1027" y="24"/>
                  </a:lnTo>
                  <a:lnTo>
                    <a:pt x="1055" y="34"/>
                  </a:lnTo>
                  <a:lnTo>
                    <a:pt x="1083" y="42"/>
                  </a:lnTo>
                  <a:lnTo>
                    <a:pt x="1109" y="46"/>
                  </a:lnTo>
                  <a:lnTo>
                    <a:pt x="1137" y="48"/>
                  </a:lnTo>
                  <a:lnTo>
                    <a:pt x="1137" y="48"/>
                  </a:lnTo>
                  <a:lnTo>
                    <a:pt x="1167" y="46"/>
                  </a:lnTo>
                  <a:lnTo>
                    <a:pt x="1197" y="42"/>
                  </a:lnTo>
                  <a:lnTo>
                    <a:pt x="1227" y="34"/>
                  </a:lnTo>
                  <a:lnTo>
                    <a:pt x="1255" y="24"/>
                  </a:lnTo>
                  <a:lnTo>
                    <a:pt x="1283" y="16"/>
                  </a:lnTo>
                  <a:lnTo>
                    <a:pt x="1311" y="8"/>
                  </a:lnTo>
                  <a:lnTo>
                    <a:pt x="1339" y="2"/>
                  </a:lnTo>
                  <a:lnTo>
                    <a:pt x="1365" y="0"/>
                  </a:lnTo>
                  <a:lnTo>
                    <a:pt x="1365" y="0"/>
                  </a:lnTo>
                  <a:lnTo>
                    <a:pt x="1395" y="2"/>
                  </a:lnTo>
                  <a:lnTo>
                    <a:pt x="1427" y="8"/>
                  </a:lnTo>
                  <a:lnTo>
                    <a:pt x="1455" y="16"/>
                  </a:lnTo>
                  <a:lnTo>
                    <a:pt x="1485" y="24"/>
                  </a:lnTo>
                  <a:lnTo>
                    <a:pt x="1513" y="34"/>
                  </a:lnTo>
                  <a:lnTo>
                    <a:pt x="1541" y="42"/>
                  </a:lnTo>
                  <a:lnTo>
                    <a:pt x="1567" y="46"/>
                  </a:lnTo>
                  <a:lnTo>
                    <a:pt x="1593" y="48"/>
                  </a:lnTo>
                  <a:lnTo>
                    <a:pt x="1593" y="48"/>
                  </a:lnTo>
                  <a:lnTo>
                    <a:pt x="1625" y="46"/>
                  </a:lnTo>
                  <a:lnTo>
                    <a:pt x="1657" y="42"/>
                  </a:lnTo>
                  <a:lnTo>
                    <a:pt x="1687" y="34"/>
                  </a:lnTo>
                  <a:lnTo>
                    <a:pt x="1717" y="24"/>
                  </a:lnTo>
                  <a:lnTo>
                    <a:pt x="1771" y="8"/>
                  </a:lnTo>
                  <a:lnTo>
                    <a:pt x="1797" y="2"/>
                  </a:lnTo>
                  <a:lnTo>
                    <a:pt x="1821" y="0"/>
                  </a:lnTo>
                  <a:lnTo>
                    <a:pt x="1821" y="0"/>
                  </a:lnTo>
                  <a:lnTo>
                    <a:pt x="1847" y="2"/>
                  </a:lnTo>
                  <a:lnTo>
                    <a:pt x="1871" y="2"/>
                  </a:lnTo>
                  <a:lnTo>
                    <a:pt x="1889" y="4"/>
                  </a:lnTo>
                  <a:lnTo>
                    <a:pt x="1905" y="8"/>
                  </a:lnTo>
                  <a:lnTo>
                    <a:pt x="1931" y="16"/>
                  </a:lnTo>
                  <a:lnTo>
                    <a:pt x="1949" y="24"/>
                  </a:lnTo>
                  <a:lnTo>
                    <a:pt x="1967" y="34"/>
                  </a:lnTo>
                  <a:lnTo>
                    <a:pt x="1987" y="42"/>
                  </a:lnTo>
                  <a:lnTo>
                    <a:pt x="1999" y="44"/>
                  </a:lnTo>
                  <a:lnTo>
                    <a:pt x="2011" y="46"/>
                  </a:lnTo>
                  <a:lnTo>
                    <a:pt x="2029" y="48"/>
                  </a:lnTo>
                  <a:lnTo>
                    <a:pt x="2047" y="48"/>
                  </a:lnTo>
                </a:path>
              </a:pathLst>
            </a:custGeom>
            <a:noFill/>
            <a:ln w="38100" cap="rnd">
              <a:solidFill>
                <a:srgbClr val="1D1F3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0412" y="1520"/>
            <a:ext cx="1423480" cy="60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Freeform 14"/>
          <p:cNvSpPr/>
          <p:nvPr/>
        </p:nvSpPr>
        <p:spPr>
          <a:xfrm rot="16200000" flipH="1">
            <a:off x="4447321" y="2335218"/>
            <a:ext cx="821825" cy="410913"/>
          </a:xfrm>
          <a:custGeom>
            <a:avLst/>
            <a:gdLst>
              <a:gd name="connsiteX0" fmla="*/ 698500 w 1397000"/>
              <a:gd name="connsiteY0" fmla="*/ 0 h 698500"/>
              <a:gd name="connsiteX1" fmla="*/ 1397000 w 1397000"/>
              <a:gd name="connsiteY1" fmla="*/ 698500 h 698500"/>
              <a:gd name="connsiteX2" fmla="*/ 0 w 1397000"/>
              <a:gd name="connsiteY2" fmla="*/ 698500 h 698500"/>
              <a:gd name="connsiteX3" fmla="*/ 698500 w 1397000"/>
              <a:gd name="connsiteY3" fmla="*/ 0 h 698500"/>
            </a:gdLst>
            <a:ahLst/>
            <a:cxnLst>
              <a:cxn ang="0">
                <a:pos x="connsiteX0" y="connsiteY0"/>
              </a:cxn>
              <a:cxn ang="0">
                <a:pos x="connsiteX1" y="connsiteY1"/>
              </a:cxn>
              <a:cxn ang="0">
                <a:pos x="connsiteX2" y="connsiteY2"/>
              </a:cxn>
              <a:cxn ang="0">
                <a:pos x="connsiteX3" y="connsiteY3"/>
              </a:cxn>
            </a:cxnLst>
            <a:rect l="l" t="t" r="r" b="b"/>
            <a:pathLst>
              <a:path w="1397000" h="698500">
                <a:moveTo>
                  <a:pt x="698500" y="0"/>
                </a:moveTo>
                <a:cubicBezTo>
                  <a:pt x="1084271" y="0"/>
                  <a:pt x="1397000" y="312729"/>
                  <a:pt x="1397000" y="698500"/>
                </a:cubicBezTo>
                <a:lnTo>
                  <a:pt x="0" y="698500"/>
                </a:lnTo>
                <a:cubicBezTo>
                  <a:pt x="0" y="312729"/>
                  <a:pt x="312729" y="0"/>
                  <a:pt x="698500" y="0"/>
                </a:cubicBezTo>
                <a:close/>
              </a:path>
            </a:pathLst>
          </a:custGeom>
          <a:gradFill>
            <a:gsLst>
              <a:gs pos="0">
                <a:srgbClr val="DDEBCF"/>
              </a:gs>
              <a:gs pos="0">
                <a:srgbClr val="9CB86E">
                  <a:alpha val="82000"/>
                </a:srgbClr>
              </a:gs>
              <a:gs pos="63000">
                <a:srgbClr val="156B13"/>
              </a:gs>
            </a:gsLst>
            <a:lin ang="7200000" scaled="0"/>
          </a:gradFill>
          <a:ln>
            <a:solidFill>
              <a:srgbClr val="419E3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Century Gothic" panose="020B0502020202020204" pitchFamily="34" charset="0"/>
            </a:endParaRPr>
          </a:p>
        </p:txBody>
      </p:sp>
      <p:sp>
        <p:nvSpPr>
          <p:cNvPr id="17" name="Freeform 16"/>
          <p:cNvSpPr/>
          <p:nvPr/>
        </p:nvSpPr>
        <p:spPr>
          <a:xfrm rot="16200000" flipH="1">
            <a:off x="4495751" y="3616066"/>
            <a:ext cx="821825" cy="410913"/>
          </a:xfrm>
          <a:custGeom>
            <a:avLst/>
            <a:gdLst>
              <a:gd name="connsiteX0" fmla="*/ 698500 w 1397000"/>
              <a:gd name="connsiteY0" fmla="*/ 0 h 698500"/>
              <a:gd name="connsiteX1" fmla="*/ 1397000 w 1397000"/>
              <a:gd name="connsiteY1" fmla="*/ 698500 h 698500"/>
              <a:gd name="connsiteX2" fmla="*/ 0 w 1397000"/>
              <a:gd name="connsiteY2" fmla="*/ 698500 h 698500"/>
              <a:gd name="connsiteX3" fmla="*/ 698500 w 1397000"/>
              <a:gd name="connsiteY3" fmla="*/ 0 h 698500"/>
            </a:gdLst>
            <a:ahLst/>
            <a:cxnLst>
              <a:cxn ang="0">
                <a:pos x="connsiteX0" y="connsiteY0"/>
              </a:cxn>
              <a:cxn ang="0">
                <a:pos x="connsiteX1" y="connsiteY1"/>
              </a:cxn>
              <a:cxn ang="0">
                <a:pos x="connsiteX2" y="connsiteY2"/>
              </a:cxn>
              <a:cxn ang="0">
                <a:pos x="connsiteX3" y="connsiteY3"/>
              </a:cxn>
            </a:cxnLst>
            <a:rect l="l" t="t" r="r" b="b"/>
            <a:pathLst>
              <a:path w="1397000" h="698500">
                <a:moveTo>
                  <a:pt x="698500" y="0"/>
                </a:moveTo>
                <a:cubicBezTo>
                  <a:pt x="1084271" y="0"/>
                  <a:pt x="1397000" y="312729"/>
                  <a:pt x="1397000" y="698500"/>
                </a:cubicBezTo>
                <a:lnTo>
                  <a:pt x="0" y="698500"/>
                </a:lnTo>
                <a:cubicBezTo>
                  <a:pt x="0" y="312729"/>
                  <a:pt x="312729" y="0"/>
                  <a:pt x="698500" y="0"/>
                </a:cubicBezTo>
                <a:close/>
              </a:path>
            </a:pathLst>
          </a:custGeom>
          <a:gradFill>
            <a:gsLst>
              <a:gs pos="0">
                <a:srgbClr val="DDEBCF"/>
              </a:gs>
              <a:gs pos="0">
                <a:srgbClr val="9CB86E">
                  <a:alpha val="82000"/>
                </a:srgbClr>
              </a:gs>
              <a:gs pos="63000">
                <a:srgbClr val="156B13"/>
              </a:gs>
            </a:gsLst>
            <a:lin ang="7200000" scaled="0"/>
          </a:gradFill>
          <a:ln>
            <a:solidFill>
              <a:srgbClr val="419E3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Century Gothic" panose="020B0502020202020204" pitchFamily="34" charset="0"/>
            </a:endParaRPr>
          </a:p>
        </p:txBody>
      </p:sp>
      <p:sp>
        <p:nvSpPr>
          <p:cNvPr id="20" name="Oval 19"/>
          <p:cNvSpPr/>
          <p:nvPr/>
        </p:nvSpPr>
        <p:spPr>
          <a:xfrm>
            <a:off x="3589329" y="465432"/>
            <a:ext cx="1308990" cy="1444327"/>
          </a:xfrm>
          <a:prstGeom prst="ellipse">
            <a:avLst/>
          </a:prstGeom>
          <a:gradFill>
            <a:gsLst>
              <a:gs pos="0">
                <a:srgbClr val="DDEBCF"/>
              </a:gs>
              <a:gs pos="0">
                <a:srgbClr val="9CB86E">
                  <a:alpha val="82000"/>
                </a:srgbClr>
              </a:gs>
              <a:gs pos="63000">
                <a:srgbClr val="156B13"/>
              </a:gs>
            </a:gsLst>
            <a:lin ang="7200000" scaled="0"/>
          </a:gradFill>
          <a:ln>
            <a:solidFill>
              <a:srgbClr val="419E3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Century Gothic" panose="020B0502020202020204" pitchFamily="34" charset="0"/>
            </a:endParaRPr>
          </a:p>
        </p:txBody>
      </p:sp>
      <p:sp>
        <p:nvSpPr>
          <p:cNvPr id="21" name="Freeform 23"/>
          <p:cNvSpPr>
            <a:spLocks noEditPoints="1"/>
          </p:cNvSpPr>
          <p:nvPr/>
        </p:nvSpPr>
        <p:spPr bwMode="auto">
          <a:xfrm>
            <a:off x="4159138" y="1341234"/>
            <a:ext cx="169373" cy="186884"/>
          </a:xfrm>
          <a:custGeom>
            <a:avLst/>
            <a:gdLst>
              <a:gd name="T0" fmla="*/ 486 w 556"/>
              <a:gd name="T1" fmla="*/ 0 h 556"/>
              <a:gd name="T2" fmla="*/ 70 w 556"/>
              <a:gd name="T3" fmla="*/ 0 h 556"/>
              <a:gd name="T4" fmla="*/ 70 w 556"/>
              <a:gd name="T5" fmla="*/ 0 h 556"/>
              <a:gd name="T6" fmla="*/ 56 w 556"/>
              <a:gd name="T7" fmla="*/ 0 h 556"/>
              <a:gd name="T8" fmla="*/ 44 w 556"/>
              <a:gd name="T9" fmla="*/ 4 h 556"/>
              <a:gd name="T10" fmla="*/ 32 w 556"/>
              <a:gd name="T11" fmla="*/ 12 h 556"/>
              <a:gd name="T12" fmla="*/ 22 w 556"/>
              <a:gd name="T13" fmla="*/ 20 h 556"/>
              <a:gd name="T14" fmla="*/ 22 w 556"/>
              <a:gd name="T15" fmla="*/ 20 h 556"/>
              <a:gd name="T16" fmla="*/ 12 w 556"/>
              <a:gd name="T17" fmla="*/ 32 h 556"/>
              <a:gd name="T18" fmla="*/ 6 w 556"/>
              <a:gd name="T19" fmla="*/ 44 h 556"/>
              <a:gd name="T20" fmla="*/ 2 w 556"/>
              <a:gd name="T21" fmla="*/ 56 h 556"/>
              <a:gd name="T22" fmla="*/ 0 w 556"/>
              <a:gd name="T23" fmla="*/ 70 h 556"/>
              <a:gd name="T24" fmla="*/ 0 w 556"/>
              <a:gd name="T25" fmla="*/ 486 h 556"/>
              <a:gd name="T26" fmla="*/ 0 w 556"/>
              <a:gd name="T27" fmla="*/ 486 h 556"/>
              <a:gd name="T28" fmla="*/ 2 w 556"/>
              <a:gd name="T29" fmla="*/ 500 h 556"/>
              <a:gd name="T30" fmla="*/ 6 w 556"/>
              <a:gd name="T31" fmla="*/ 512 h 556"/>
              <a:gd name="T32" fmla="*/ 12 w 556"/>
              <a:gd name="T33" fmla="*/ 524 h 556"/>
              <a:gd name="T34" fmla="*/ 22 w 556"/>
              <a:gd name="T35" fmla="*/ 534 h 556"/>
              <a:gd name="T36" fmla="*/ 22 w 556"/>
              <a:gd name="T37" fmla="*/ 534 h 556"/>
              <a:gd name="T38" fmla="*/ 32 w 556"/>
              <a:gd name="T39" fmla="*/ 544 h 556"/>
              <a:gd name="T40" fmla="*/ 44 w 556"/>
              <a:gd name="T41" fmla="*/ 550 h 556"/>
              <a:gd name="T42" fmla="*/ 56 w 556"/>
              <a:gd name="T43" fmla="*/ 554 h 556"/>
              <a:gd name="T44" fmla="*/ 70 w 556"/>
              <a:gd name="T45" fmla="*/ 556 h 556"/>
              <a:gd name="T46" fmla="*/ 486 w 556"/>
              <a:gd name="T47" fmla="*/ 556 h 556"/>
              <a:gd name="T48" fmla="*/ 486 w 556"/>
              <a:gd name="T49" fmla="*/ 556 h 556"/>
              <a:gd name="T50" fmla="*/ 500 w 556"/>
              <a:gd name="T51" fmla="*/ 554 h 556"/>
              <a:gd name="T52" fmla="*/ 512 w 556"/>
              <a:gd name="T53" fmla="*/ 550 h 556"/>
              <a:gd name="T54" fmla="*/ 524 w 556"/>
              <a:gd name="T55" fmla="*/ 544 h 556"/>
              <a:gd name="T56" fmla="*/ 536 w 556"/>
              <a:gd name="T57" fmla="*/ 534 h 556"/>
              <a:gd name="T58" fmla="*/ 536 w 556"/>
              <a:gd name="T59" fmla="*/ 534 h 556"/>
              <a:gd name="T60" fmla="*/ 544 w 556"/>
              <a:gd name="T61" fmla="*/ 524 h 556"/>
              <a:gd name="T62" fmla="*/ 550 w 556"/>
              <a:gd name="T63" fmla="*/ 512 h 556"/>
              <a:gd name="T64" fmla="*/ 554 w 556"/>
              <a:gd name="T65" fmla="*/ 500 h 556"/>
              <a:gd name="T66" fmla="*/ 556 w 556"/>
              <a:gd name="T67" fmla="*/ 486 h 556"/>
              <a:gd name="T68" fmla="*/ 556 w 556"/>
              <a:gd name="T69" fmla="*/ 70 h 556"/>
              <a:gd name="T70" fmla="*/ 556 w 556"/>
              <a:gd name="T71" fmla="*/ 70 h 556"/>
              <a:gd name="T72" fmla="*/ 554 w 556"/>
              <a:gd name="T73" fmla="*/ 56 h 556"/>
              <a:gd name="T74" fmla="*/ 550 w 556"/>
              <a:gd name="T75" fmla="*/ 44 h 556"/>
              <a:gd name="T76" fmla="*/ 544 w 556"/>
              <a:gd name="T77" fmla="*/ 32 h 556"/>
              <a:gd name="T78" fmla="*/ 536 w 556"/>
              <a:gd name="T79" fmla="*/ 20 h 556"/>
              <a:gd name="T80" fmla="*/ 536 w 556"/>
              <a:gd name="T81" fmla="*/ 20 h 556"/>
              <a:gd name="T82" fmla="*/ 524 w 556"/>
              <a:gd name="T83" fmla="*/ 12 h 556"/>
              <a:gd name="T84" fmla="*/ 512 w 556"/>
              <a:gd name="T85" fmla="*/ 4 h 556"/>
              <a:gd name="T86" fmla="*/ 500 w 556"/>
              <a:gd name="T87" fmla="*/ 0 h 556"/>
              <a:gd name="T88" fmla="*/ 486 w 556"/>
              <a:gd name="T89" fmla="*/ 0 h 556"/>
              <a:gd name="T90" fmla="*/ 486 w 556"/>
              <a:gd name="T91" fmla="*/ 0 h 556"/>
              <a:gd name="T92" fmla="*/ 486 w 556"/>
              <a:gd name="T93" fmla="*/ 0 h 556"/>
              <a:gd name="T94" fmla="*/ 486 w 556"/>
              <a:gd name="T95" fmla="*/ 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6" h="556">
                <a:moveTo>
                  <a:pt x="486" y="0"/>
                </a:moveTo>
                <a:lnTo>
                  <a:pt x="70" y="0"/>
                </a:lnTo>
                <a:lnTo>
                  <a:pt x="70" y="0"/>
                </a:lnTo>
                <a:lnTo>
                  <a:pt x="56" y="0"/>
                </a:lnTo>
                <a:lnTo>
                  <a:pt x="44" y="4"/>
                </a:lnTo>
                <a:lnTo>
                  <a:pt x="32" y="12"/>
                </a:lnTo>
                <a:lnTo>
                  <a:pt x="22" y="20"/>
                </a:lnTo>
                <a:lnTo>
                  <a:pt x="22" y="20"/>
                </a:lnTo>
                <a:lnTo>
                  <a:pt x="12" y="32"/>
                </a:lnTo>
                <a:lnTo>
                  <a:pt x="6" y="44"/>
                </a:lnTo>
                <a:lnTo>
                  <a:pt x="2" y="56"/>
                </a:lnTo>
                <a:lnTo>
                  <a:pt x="0" y="70"/>
                </a:lnTo>
                <a:lnTo>
                  <a:pt x="0" y="486"/>
                </a:lnTo>
                <a:lnTo>
                  <a:pt x="0" y="486"/>
                </a:lnTo>
                <a:lnTo>
                  <a:pt x="2" y="500"/>
                </a:lnTo>
                <a:lnTo>
                  <a:pt x="6" y="512"/>
                </a:lnTo>
                <a:lnTo>
                  <a:pt x="12" y="524"/>
                </a:lnTo>
                <a:lnTo>
                  <a:pt x="22" y="534"/>
                </a:lnTo>
                <a:lnTo>
                  <a:pt x="22" y="534"/>
                </a:lnTo>
                <a:lnTo>
                  <a:pt x="32" y="544"/>
                </a:lnTo>
                <a:lnTo>
                  <a:pt x="44" y="550"/>
                </a:lnTo>
                <a:lnTo>
                  <a:pt x="56" y="554"/>
                </a:lnTo>
                <a:lnTo>
                  <a:pt x="70" y="556"/>
                </a:lnTo>
                <a:lnTo>
                  <a:pt x="486" y="556"/>
                </a:lnTo>
                <a:lnTo>
                  <a:pt x="486" y="556"/>
                </a:lnTo>
                <a:lnTo>
                  <a:pt x="500" y="554"/>
                </a:lnTo>
                <a:lnTo>
                  <a:pt x="512" y="550"/>
                </a:lnTo>
                <a:lnTo>
                  <a:pt x="524" y="544"/>
                </a:lnTo>
                <a:lnTo>
                  <a:pt x="536" y="534"/>
                </a:lnTo>
                <a:lnTo>
                  <a:pt x="536" y="534"/>
                </a:lnTo>
                <a:lnTo>
                  <a:pt x="544" y="524"/>
                </a:lnTo>
                <a:lnTo>
                  <a:pt x="550" y="512"/>
                </a:lnTo>
                <a:lnTo>
                  <a:pt x="554" y="500"/>
                </a:lnTo>
                <a:lnTo>
                  <a:pt x="556" y="486"/>
                </a:lnTo>
                <a:lnTo>
                  <a:pt x="556" y="70"/>
                </a:lnTo>
                <a:lnTo>
                  <a:pt x="556" y="70"/>
                </a:lnTo>
                <a:lnTo>
                  <a:pt x="554" y="56"/>
                </a:lnTo>
                <a:lnTo>
                  <a:pt x="550" y="44"/>
                </a:lnTo>
                <a:lnTo>
                  <a:pt x="544" y="32"/>
                </a:lnTo>
                <a:lnTo>
                  <a:pt x="536" y="20"/>
                </a:lnTo>
                <a:lnTo>
                  <a:pt x="536" y="20"/>
                </a:lnTo>
                <a:lnTo>
                  <a:pt x="524" y="12"/>
                </a:lnTo>
                <a:lnTo>
                  <a:pt x="512" y="4"/>
                </a:lnTo>
                <a:lnTo>
                  <a:pt x="500" y="0"/>
                </a:lnTo>
                <a:lnTo>
                  <a:pt x="486" y="0"/>
                </a:lnTo>
                <a:lnTo>
                  <a:pt x="486" y="0"/>
                </a:lnTo>
                <a:close/>
                <a:moveTo>
                  <a:pt x="486" y="0"/>
                </a:moveTo>
                <a:lnTo>
                  <a:pt x="486" y="0"/>
                </a:lnTo>
                <a:close/>
              </a:path>
            </a:pathLst>
          </a:custGeom>
          <a:solidFill>
            <a:schemeClr val="bg1"/>
          </a:solidFill>
          <a:ln>
            <a:noFill/>
          </a:ln>
          <a:effectLst>
            <a:innerShdw blurRad="63500" dist="50800" dir="13500000">
              <a:prstClr val="black">
                <a:alpha val="22000"/>
              </a:prstClr>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entury Gothic" panose="020B0502020202020204" pitchFamily="34" charset="0"/>
            </a:endParaRPr>
          </a:p>
        </p:txBody>
      </p:sp>
      <p:sp>
        <p:nvSpPr>
          <p:cNvPr id="22" name="Freeform 26"/>
          <p:cNvSpPr>
            <a:spLocks noEditPoints="1"/>
          </p:cNvSpPr>
          <p:nvPr/>
        </p:nvSpPr>
        <p:spPr bwMode="auto">
          <a:xfrm>
            <a:off x="4006519" y="780917"/>
            <a:ext cx="489232" cy="522671"/>
          </a:xfrm>
          <a:custGeom>
            <a:avLst/>
            <a:gdLst>
              <a:gd name="T0" fmla="*/ 1498 w 1606"/>
              <a:gd name="T1" fmla="*/ 356 h 1555"/>
              <a:gd name="T2" fmla="*/ 1406 w 1606"/>
              <a:gd name="T3" fmla="*/ 246 h 1555"/>
              <a:gd name="T4" fmla="*/ 1322 w 1606"/>
              <a:gd name="T5" fmla="*/ 176 h 1555"/>
              <a:gd name="T6" fmla="*/ 1199 w 1606"/>
              <a:gd name="T7" fmla="*/ 100 h 1555"/>
              <a:gd name="T8" fmla="*/ 1097 w 1606"/>
              <a:gd name="T9" fmla="*/ 54 h 1555"/>
              <a:gd name="T10" fmla="*/ 957 w 1606"/>
              <a:gd name="T11" fmla="*/ 14 h 1555"/>
              <a:gd name="T12" fmla="*/ 817 w 1606"/>
              <a:gd name="T13" fmla="*/ 0 h 1555"/>
              <a:gd name="T14" fmla="*/ 629 w 1606"/>
              <a:gd name="T15" fmla="*/ 16 h 1555"/>
              <a:gd name="T16" fmla="*/ 403 w 1606"/>
              <a:gd name="T17" fmla="*/ 88 h 1555"/>
              <a:gd name="T18" fmla="*/ 208 w 1606"/>
              <a:gd name="T19" fmla="*/ 218 h 1555"/>
              <a:gd name="T20" fmla="*/ 46 w 1606"/>
              <a:gd name="T21" fmla="*/ 406 h 1555"/>
              <a:gd name="T22" fmla="*/ 2 w 1606"/>
              <a:gd name="T23" fmla="*/ 486 h 1555"/>
              <a:gd name="T24" fmla="*/ 4 w 1606"/>
              <a:gd name="T25" fmla="*/ 524 h 1555"/>
              <a:gd name="T26" fmla="*/ 312 w 1606"/>
              <a:gd name="T27" fmla="*/ 772 h 1555"/>
              <a:gd name="T28" fmla="*/ 346 w 1606"/>
              <a:gd name="T29" fmla="*/ 784 h 1555"/>
              <a:gd name="T30" fmla="*/ 386 w 1606"/>
              <a:gd name="T31" fmla="*/ 778 h 1555"/>
              <a:gd name="T32" fmla="*/ 469 w 1606"/>
              <a:gd name="T33" fmla="*/ 686 h 1555"/>
              <a:gd name="T34" fmla="*/ 597 w 1606"/>
              <a:gd name="T35" fmla="*/ 558 h 1555"/>
              <a:gd name="T36" fmla="*/ 659 w 1606"/>
              <a:gd name="T37" fmla="*/ 528 h 1555"/>
              <a:gd name="T38" fmla="*/ 757 w 1606"/>
              <a:gd name="T39" fmla="*/ 508 h 1555"/>
              <a:gd name="T40" fmla="*/ 835 w 1606"/>
              <a:gd name="T41" fmla="*/ 512 h 1555"/>
              <a:gd name="T42" fmla="*/ 929 w 1606"/>
              <a:gd name="T43" fmla="*/ 538 h 1555"/>
              <a:gd name="T44" fmla="*/ 991 w 1606"/>
              <a:gd name="T45" fmla="*/ 578 h 1555"/>
              <a:gd name="T46" fmla="*/ 1041 w 1606"/>
              <a:gd name="T47" fmla="*/ 640 h 1555"/>
              <a:gd name="T48" fmla="*/ 1051 w 1606"/>
              <a:gd name="T49" fmla="*/ 692 h 1555"/>
              <a:gd name="T50" fmla="*/ 1041 w 1606"/>
              <a:gd name="T51" fmla="*/ 766 h 1555"/>
              <a:gd name="T52" fmla="*/ 1009 w 1606"/>
              <a:gd name="T53" fmla="*/ 824 h 1555"/>
              <a:gd name="T54" fmla="*/ 951 w 1606"/>
              <a:gd name="T55" fmla="*/ 874 h 1555"/>
              <a:gd name="T56" fmla="*/ 829 w 1606"/>
              <a:gd name="T57" fmla="*/ 938 h 1555"/>
              <a:gd name="T58" fmla="*/ 703 w 1606"/>
              <a:gd name="T59" fmla="*/ 1022 h 1555"/>
              <a:gd name="T60" fmla="*/ 615 w 1606"/>
              <a:gd name="T61" fmla="*/ 1110 h 1555"/>
              <a:gd name="T62" fmla="*/ 529 w 1606"/>
              <a:gd name="T63" fmla="*/ 1241 h 1555"/>
              <a:gd name="T64" fmla="*/ 501 w 1606"/>
              <a:gd name="T65" fmla="*/ 1381 h 1555"/>
              <a:gd name="T66" fmla="*/ 505 w 1606"/>
              <a:gd name="T67" fmla="*/ 1491 h 1555"/>
              <a:gd name="T68" fmla="*/ 529 w 1606"/>
              <a:gd name="T69" fmla="*/ 1537 h 1555"/>
              <a:gd name="T70" fmla="*/ 981 w 1606"/>
              <a:gd name="T71" fmla="*/ 1555 h 1555"/>
              <a:gd name="T72" fmla="*/ 1019 w 1606"/>
              <a:gd name="T73" fmla="*/ 1541 h 1555"/>
              <a:gd name="T74" fmla="*/ 1045 w 1606"/>
              <a:gd name="T75" fmla="*/ 1501 h 1555"/>
              <a:gd name="T76" fmla="*/ 1051 w 1606"/>
              <a:gd name="T77" fmla="*/ 1461 h 1555"/>
              <a:gd name="T78" fmla="*/ 1097 w 1606"/>
              <a:gd name="T79" fmla="*/ 1355 h 1555"/>
              <a:gd name="T80" fmla="*/ 1137 w 1606"/>
              <a:gd name="T81" fmla="*/ 1305 h 1555"/>
              <a:gd name="T82" fmla="*/ 1199 w 1606"/>
              <a:gd name="T83" fmla="*/ 1253 h 1555"/>
              <a:gd name="T84" fmla="*/ 1324 w 1606"/>
              <a:gd name="T85" fmla="*/ 1181 h 1555"/>
              <a:gd name="T86" fmla="*/ 1424 w 1606"/>
              <a:gd name="T87" fmla="*/ 1106 h 1555"/>
              <a:gd name="T88" fmla="*/ 1520 w 1606"/>
              <a:gd name="T89" fmla="*/ 1004 h 1555"/>
              <a:gd name="T90" fmla="*/ 1566 w 1606"/>
              <a:gd name="T91" fmla="*/ 910 h 1555"/>
              <a:gd name="T92" fmla="*/ 1600 w 1606"/>
              <a:gd name="T93" fmla="*/ 786 h 1555"/>
              <a:gd name="T94" fmla="*/ 1606 w 1606"/>
              <a:gd name="T95" fmla="*/ 660 h 1555"/>
              <a:gd name="T96" fmla="*/ 1580 w 1606"/>
              <a:gd name="T97" fmla="*/ 520 h 1555"/>
              <a:gd name="T98" fmla="*/ 1536 w 1606"/>
              <a:gd name="T99" fmla="*/ 420 h 1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06" h="1555">
                <a:moveTo>
                  <a:pt x="1536" y="420"/>
                </a:moveTo>
                <a:lnTo>
                  <a:pt x="1536" y="420"/>
                </a:lnTo>
                <a:lnTo>
                  <a:pt x="1518" y="388"/>
                </a:lnTo>
                <a:lnTo>
                  <a:pt x="1498" y="356"/>
                </a:lnTo>
                <a:lnTo>
                  <a:pt x="1476" y="328"/>
                </a:lnTo>
                <a:lnTo>
                  <a:pt x="1454" y="298"/>
                </a:lnTo>
                <a:lnTo>
                  <a:pt x="1430" y="272"/>
                </a:lnTo>
                <a:lnTo>
                  <a:pt x="1406" y="246"/>
                </a:lnTo>
                <a:lnTo>
                  <a:pt x="1380" y="222"/>
                </a:lnTo>
                <a:lnTo>
                  <a:pt x="1352" y="198"/>
                </a:lnTo>
                <a:lnTo>
                  <a:pt x="1352" y="198"/>
                </a:lnTo>
                <a:lnTo>
                  <a:pt x="1322" y="176"/>
                </a:lnTo>
                <a:lnTo>
                  <a:pt x="1294" y="156"/>
                </a:lnTo>
                <a:lnTo>
                  <a:pt x="1262" y="136"/>
                </a:lnTo>
                <a:lnTo>
                  <a:pt x="1232" y="118"/>
                </a:lnTo>
                <a:lnTo>
                  <a:pt x="1199" y="100"/>
                </a:lnTo>
                <a:lnTo>
                  <a:pt x="1165" y="84"/>
                </a:lnTo>
                <a:lnTo>
                  <a:pt x="1131" y="68"/>
                </a:lnTo>
                <a:lnTo>
                  <a:pt x="1097" y="54"/>
                </a:lnTo>
                <a:lnTo>
                  <a:pt x="1097" y="54"/>
                </a:lnTo>
                <a:lnTo>
                  <a:pt x="1061" y="42"/>
                </a:lnTo>
                <a:lnTo>
                  <a:pt x="1027" y="30"/>
                </a:lnTo>
                <a:lnTo>
                  <a:pt x="991" y="22"/>
                </a:lnTo>
                <a:lnTo>
                  <a:pt x="957" y="14"/>
                </a:lnTo>
                <a:lnTo>
                  <a:pt x="921" y="8"/>
                </a:lnTo>
                <a:lnTo>
                  <a:pt x="887" y="4"/>
                </a:lnTo>
                <a:lnTo>
                  <a:pt x="853" y="2"/>
                </a:lnTo>
                <a:lnTo>
                  <a:pt x="817" y="0"/>
                </a:lnTo>
                <a:lnTo>
                  <a:pt x="817" y="0"/>
                </a:lnTo>
                <a:lnTo>
                  <a:pt x="753" y="2"/>
                </a:lnTo>
                <a:lnTo>
                  <a:pt x="689" y="8"/>
                </a:lnTo>
                <a:lnTo>
                  <a:pt x="629" y="16"/>
                </a:lnTo>
                <a:lnTo>
                  <a:pt x="569" y="30"/>
                </a:lnTo>
                <a:lnTo>
                  <a:pt x="511" y="46"/>
                </a:lnTo>
                <a:lnTo>
                  <a:pt x="457" y="66"/>
                </a:lnTo>
                <a:lnTo>
                  <a:pt x="403" y="88"/>
                </a:lnTo>
                <a:lnTo>
                  <a:pt x="352" y="116"/>
                </a:lnTo>
                <a:lnTo>
                  <a:pt x="302" y="146"/>
                </a:lnTo>
                <a:lnTo>
                  <a:pt x="254" y="180"/>
                </a:lnTo>
                <a:lnTo>
                  <a:pt x="208" y="218"/>
                </a:lnTo>
                <a:lnTo>
                  <a:pt x="166" y="260"/>
                </a:lnTo>
                <a:lnTo>
                  <a:pt x="124" y="306"/>
                </a:lnTo>
                <a:lnTo>
                  <a:pt x="84" y="354"/>
                </a:lnTo>
                <a:lnTo>
                  <a:pt x="46" y="406"/>
                </a:lnTo>
                <a:lnTo>
                  <a:pt x="10" y="462"/>
                </a:lnTo>
                <a:lnTo>
                  <a:pt x="10" y="462"/>
                </a:lnTo>
                <a:lnTo>
                  <a:pt x="4" y="474"/>
                </a:lnTo>
                <a:lnTo>
                  <a:pt x="2" y="486"/>
                </a:lnTo>
                <a:lnTo>
                  <a:pt x="0" y="498"/>
                </a:lnTo>
                <a:lnTo>
                  <a:pt x="2" y="512"/>
                </a:lnTo>
                <a:lnTo>
                  <a:pt x="2" y="512"/>
                </a:lnTo>
                <a:lnTo>
                  <a:pt x="4" y="524"/>
                </a:lnTo>
                <a:lnTo>
                  <a:pt x="10" y="534"/>
                </a:lnTo>
                <a:lnTo>
                  <a:pt x="18" y="546"/>
                </a:lnTo>
                <a:lnTo>
                  <a:pt x="28" y="554"/>
                </a:lnTo>
                <a:lnTo>
                  <a:pt x="312" y="772"/>
                </a:lnTo>
                <a:lnTo>
                  <a:pt x="312" y="772"/>
                </a:lnTo>
                <a:lnTo>
                  <a:pt x="324" y="778"/>
                </a:lnTo>
                <a:lnTo>
                  <a:pt x="334" y="782"/>
                </a:lnTo>
                <a:lnTo>
                  <a:pt x="346" y="784"/>
                </a:lnTo>
                <a:lnTo>
                  <a:pt x="356" y="786"/>
                </a:lnTo>
                <a:lnTo>
                  <a:pt x="356" y="786"/>
                </a:lnTo>
                <a:lnTo>
                  <a:pt x="372" y="784"/>
                </a:lnTo>
                <a:lnTo>
                  <a:pt x="386" y="778"/>
                </a:lnTo>
                <a:lnTo>
                  <a:pt x="398" y="770"/>
                </a:lnTo>
                <a:lnTo>
                  <a:pt x="411" y="758"/>
                </a:lnTo>
                <a:lnTo>
                  <a:pt x="411" y="758"/>
                </a:lnTo>
                <a:lnTo>
                  <a:pt x="469" y="686"/>
                </a:lnTo>
                <a:lnTo>
                  <a:pt x="521" y="630"/>
                </a:lnTo>
                <a:lnTo>
                  <a:pt x="563" y="586"/>
                </a:lnTo>
                <a:lnTo>
                  <a:pt x="581" y="570"/>
                </a:lnTo>
                <a:lnTo>
                  <a:pt x="597" y="558"/>
                </a:lnTo>
                <a:lnTo>
                  <a:pt x="597" y="558"/>
                </a:lnTo>
                <a:lnTo>
                  <a:pt x="617" y="546"/>
                </a:lnTo>
                <a:lnTo>
                  <a:pt x="637" y="536"/>
                </a:lnTo>
                <a:lnTo>
                  <a:pt x="659" y="528"/>
                </a:lnTo>
                <a:lnTo>
                  <a:pt x="681" y="520"/>
                </a:lnTo>
                <a:lnTo>
                  <a:pt x="705" y="514"/>
                </a:lnTo>
                <a:lnTo>
                  <a:pt x="731" y="510"/>
                </a:lnTo>
                <a:lnTo>
                  <a:pt x="757" y="508"/>
                </a:lnTo>
                <a:lnTo>
                  <a:pt x="785" y="508"/>
                </a:lnTo>
                <a:lnTo>
                  <a:pt x="785" y="508"/>
                </a:lnTo>
                <a:lnTo>
                  <a:pt x="811" y="508"/>
                </a:lnTo>
                <a:lnTo>
                  <a:pt x="835" y="512"/>
                </a:lnTo>
                <a:lnTo>
                  <a:pt x="861" y="516"/>
                </a:lnTo>
                <a:lnTo>
                  <a:pt x="885" y="522"/>
                </a:lnTo>
                <a:lnTo>
                  <a:pt x="907" y="530"/>
                </a:lnTo>
                <a:lnTo>
                  <a:pt x="929" y="538"/>
                </a:lnTo>
                <a:lnTo>
                  <a:pt x="951" y="550"/>
                </a:lnTo>
                <a:lnTo>
                  <a:pt x="971" y="564"/>
                </a:lnTo>
                <a:lnTo>
                  <a:pt x="971" y="564"/>
                </a:lnTo>
                <a:lnTo>
                  <a:pt x="991" y="578"/>
                </a:lnTo>
                <a:lnTo>
                  <a:pt x="1007" y="592"/>
                </a:lnTo>
                <a:lnTo>
                  <a:pt x="1021" y="608"/>
                </a:lnTo>
                <a:lnTo>
                  <a:pt x="1031" y="624"/>
                </a:lnTo>
                <a:lnTo>
                  <a:pt x="1041" y="640"/>
                </a:lnTo>
                <a:lnTo>
                  <a:pt x="1047" y="656"/>
                </a:lnTo>
                <a:lnTo>
                  <a:pt x="1051" y="674"/>
                </a:lnTo>
                <a:lnTo>
                  <a:pt x="1051" y="692"/>
                </a:lnTo>
                <a:lnTo>
                  <a:pt x="1051" y="692"/>
                </a:lnTo>
                <a:lnTo>
                  <a:pt x="1051" y="712"/>
                </a:lnTo>
                <a:lnTo>
                  <a:pt x="1049" y="730"/>
                </a:lnTo>
                <a:lnTo>
                  <a:pt x="1045" y="748"/>
                </a:lnTo>
                <a:lnTo>
                  <a:pt x="1041" y="766"/>
                </a:lnTo>
                <a:lnTo>
                  <a:pt x="1035" y="782"/>
                </a:lnTo>
                <a:lnTo>
                  <a:pt x="1027" y="796"/>
                </a:lnTo>
                <a:lnTo>
                  <a:pt x="1019" y="810"/>
                </a:lnTo>
                <a:lnTo>
                  <a:pt x="1009" y="824"/>
                </a:lnTo>
                <a:lnTo>
                  <a:pt x="1009" y="824"/>
                </a:lnTo>
                <a:lnTo>
                  <a:pt x="997" y="836"/>
                </a:lnTo>
                <a:lnTo>
                  <a:pt x="983" y="848"/>
                </a:lnTo>
                <a:lnTo>
                  <a:pt x="951" y="874"/>
                </a:lnTo>
                <a:lnTo>
                  <a:pt x="911" y="898"/>
                </a:lnTo>
                <a:lnTo>
                  <a:pt x="863" y="920"/>
                </a:lnTo>
                <a:lnTo>
                  <a:pt x="863" y="920"/>
                </a:lnTo>
                <a:lnTo>
                  <a:pt x="829" y="938"/>
                </a:lnTo>
                <a:lnTo>
                  <a:pt x="797" y="956"/>
                </a:lnTo>
                <a:lnTo>
                  <a:pt x="765" y="976"/>
                </a:lnTo>
                <a:lnTo>
                  <a:pt x="733" y="998"/>
                </a:lnTo>
                <a:lnTo>
                  <a:pt x="703" y="1022"/>
                </a:lnTo>
                <a:lnTo>
                  <a:pt x="673" y="1050"/>
                </a:lnTo>
                <a:lnTo>
                  <a:pt x="643" y="1078"/>
                </a:lnTo>
                <a:lnTo>
                  <a:pt x="615" y="1110"/>
                </a:lnTo>
                <a:lnTo>
                  <a:pt x="615" y="1110"/>
                </a:lnTo>
                <a:lnTo>
                  <a:pt x="587" y="1141"/>
                </a:lnTo>
                <a:lnTo>
                  <a:pt x="565" y="1173"/>
                </a:lnTo>
                <a:lnTo>
                  <a:pt x="545" y="1207"/>
                </a:lnTo>
                <a:lnTo>
                  <a:pt x="529" y="1241"/>
                </a:lnTo>
                <a:lnTo>
                  <a:pt x="517" y="1275"/>
                </a:lnTo>
                <a:lnTo>
                  <a:pt x="509" y="1309"/>
                </a:lnTo>
                <a:lnTo>
                  <a:pt x="503" y="1345"/>
                </a:lnTo>
                <a:lnTo>
                  <a:pt x="501" y="1381"/>
                </a:lnTo>
                <a:lnTo>
                  <a:pt x="501" y="1459"/>
                </a:lnTo>
                <a:lnTo>
                  <a:pt x="501" y="1459"/>
                </a:lnTo>
                <a:lnTo>
                  <a:pt x="503" y="1475"/>
                </a:lnTo>
                <a:lnTo>
                  <a:pt x="505" y="1491"/>
                </a:lnTo>
                <a:lnTo>
                  <a:pt x="511" y="1507"/>
                </a:lnTo>
                <a:lnTo>
                  <a:pt x="519" y="1523"/>
                </a:lnTo>
                <a:lnTo>
                  <a:pt x="519" y="1523"/>
                </a:lnTo>
                <a:lnTo>
                  <a:pt x="529" y="1537"/>
                </a:lnTo>
                <a:lnTo>
                  <a:pt x="539" y="1547"/>
                </a:lnTo>
                <a:lnTo>
                  <a:pt x="551" y="1553"/>
                </a:lnTo>
                <a:lnTo>
                  <a:pt x="563" y="1555"/>
                </a:lnTo>
                <a:lnTo>
                  <a:pt x="981" y="1555"/>
                </a:lnTo>
                <a:lnTo>
                  <a:pt x="981" y="1555"/>
                </a:lnTo>
                <a:lnTo>
                  <a:pt x="995" y="1553"/>
                </a:lnTo>
                <a:lnTo>
                  <a:pt x="1007" y="1549"/>
                </a:lnTo>
                <a:lnTo>
                  <a:pt x="1019" y="1541"/>
                </a:lnTo>
                <a:lnTo>
                  <a:pt x="1029" y="1529"/>
                </a:lnTo>
                <a:lnTo>
                  <a:pt x="1029" y="1529"/>
                </a:lnTo>
                <a:lnTo>
                  <a:pt x="1039" y="1515"/>
                </a:lnTo>
                <a:lnTo>
                  <a:pt x="1045" y="1501"/>
                </a:lnTo>
                <a:lnTo>
                  <a:pt x="1049" y="1487"/>
                </a:lnTo>
                <a:lnTo>
                  <a:pt x="1051" y="1473"/>
                </a:lnTo>
                <a:lnTo>
                  <a:pt x="1051" y="1473"/>
                </a:lnTo>
                <a:lnTo>
                  <a:pt x="1051" y="1461"/>
                </a:lnTo>
                <a:lnTo>
                  <a:pt x="1053" y="1449"/>
                </a:lnTo>
                <a:lnTo>
                  <a:pt x="1063" y="1421"/>
                </a:lnTo>
                <a:lnTo>
                  <a:pt x="1077" y="1391"/>
                </a:lnTo>
                <a:lnTo>
                  <a:pt x="1097" y="1355"/>
                </a:lnTo>
                <a:lnTo>
                  <a:pt x="1097" y="1355"/>
                </a:lnTo>
                <a:lnTo>
                  <a:pt x="1111" y="1339"/>
                </a:lnTo>
                <a:lnTo>
                  <a:pt x="1123" y="1321"/>
                </a:lnTo>
                <a:lnTo>
                  <a:pt x="1137" y="1305"/>
                </a:lnTo>
                <a:lnTo>
                  <a:pt x="1151" y="1291"/>
                </a:lnTo>
                <a:lnTo>
                  <a:pt x="1167" y="1277"/>
                </a:lnTo>
                <a:lnTo>
                  <a:pt x="1183" y="1265"/>
                </a:lnTo>
                <a:lnTo>
                  <a:pt x="1199" y="1253"/>
                </a:lnTo>
                <a:lnTo>
                  <a:pt x="1218" y="1243"/>
                </a:lnTo>
                <a:lnTo>
                  <a:pt x="1218" y="1243"/>
                </a:lnTo>
                <a:lnTo>
                  <a:pt x="1324" y="1181"/>
                </a:lnTo>
                <a:lnTo>
                  <a:pt x="1324" y="1181"/>
                </a:lnTo>
                <a:lnTo>
                  <a:pt x="1344" y="1167"/>
                </a:lnTo>
                <a:lnTo>
                  <a:pt x="1368" y="1151"/>
                </a:lnTo>
                <a:lnTo>
                  <a:pt x="1424" y="1106"/>
                </a:lnTo>
                <a:lnTo>
                  <a:pt x="1424" y="1106"/>
                </a:lnTo>
                <a:lnTo>
                  <a:pt x="1452" y="1080"/>
                </a:lnTo>
                <a:lnTo>
                  <a:pt x="1478" y="1054"/>
                </a:lnTo>
                <a:lnTo>
                  <a:pt x="1500" y="1030"/>
                </a:lnTo>
                <a:lnTo>
                  <a:pt x="1520" y="1004"/>
                </a:lnTo>
                <a:lnTo>
                  <a:pt x="1520" y="1004"/>
                </a:lnTo>
                <a:lnTo>
                  <a:pt x="1536" y="976"/>
                </a:lnTo>
                <a:lnTo>
                  <a:pt x="1552" y="944"/>
                </a:lnTo>
                <a:lnTo>
                  <a:pt x="1566" y="910"/>
                </a:lnTo>
                <a:lnTo>
                  <a:pt x="1580" y="870"/>
                </a:lnTo>
                <a:lnTo>
                  <a:pt x="1580" y="870"/>
                </a:lnTo>
                <a:lnTo>
                  <a:pt x="1592" y="828"/>
                </a:lnTo>
                <a:lnTo>
                  <a:pt x="1600" y="786"/>
                </a:lnTo>
                <a:lnTo>
                  <a:pt x="1606" y="742"/>
                </a:lnTo>
                <a:lnTo>
                  <a:pt x="1606" y="696"/>
                </a:lnTo>
                <a:lnTo>
                  <a:pt x="1606" y="696"/>
                </a:lnTo>
                <a:lnTo>
                  <a:pt x="1606" y="660"/>
                </a:lnTo>
                <a:lnTo>
                  <a:pt x="1602" y="624"/>
                </a:lnTo>
                <a:lnTo>
                  <a:pt x="1596" y="588"/>
                </a:lnTo>
                <a:lnTo>
                  <a:pt x="1590" y="554"/>
                </a:lnTo>
                <a:lnTo>
                  <a:pt x="1580" y="520"/>
                </a:lnTo>
                <a:lnTo>
                  <a:pt x="1566" y="486"/>
                </a:lnTo>
                <a:lnTo>
                  <a:pt x="1552" y="452"/>
                </a:lnTo>
                <a:lnTo>
                  <a:pt x="1536" y="420"/>
                </a:lnTo>
                <a:lnTo>
                  <a:pt x="1536" y="420"/>
                </a:lnTo>
                <a:close/>
                <a:moveTo>
                  <a:pt x="1536" y="420"/>
                </a:moveTo>
                <a:lnTo>
                  <a:pt x="1536" y="420"/>
                </a:lnTo>
                <a:close/>
              </a:path>
            </a:pathLst>
          </a:custGeom>
          <a:solidFill>
            <a:schemeClr val="bg1"/>
          </a:solidFill>
          <a:ln>
            <a:noFill/>
          </a:ln>
          <a:effectLst>
            <a:innerShdw blurRad="63500" dist="50800" dir="13500000">
              <a:prstClr val="black">
                <a:alpha val="22000"/>
              </a:prstClr>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entury Gothic" panose="020B0502020202020204" pitchFamily="34" charset="0"/>
            </a:endParaRPr>
          </a:p>
        </p:txBody>
      </p:sp>
      <p:sp>
        <p:nvSpPr>
          <p:cNvPr id="23" name="Footer Placeholder 8"/>
          <p:cNvSpPr>
            <a:spLocks noGrp="1"/>
          </p:cNvSpPr>
          <p:nvPr>
            <p:ph type="ftr" sz="quarter" idx="11"/>
          </p:nvPr>
        </p:nvSpPr>
        <p:spPr>
          <a:xfrm>
            <a:off x="4800600" y="6488969"/>
            <a:ext cx="4648200" cy="365125"/>
          </a:xfrm>
        </p:spPr>
        <p:txBody>
          <a:bodyPr/>
          <a:lstStyle/>
          <a:p>
            <a:r>
              <a:rPr lang="en-US" sz="1100" dirty="0">
                <a:solidFill>
                  <a:schemeClr val="tx1"/>
                </a:solidFill>
                <a:latin typeface="Century Gothic" panose="020B0502020202020204" pitchFamily="34" charset="0"/>
              </a:rPr>
              <a:t>Atuguba &amp; Associates Presentation</a:t>
            </a:r>
          </a:p>
        </p:txBody>
      </p:sp>
      <p:sp>
        <p:nvSpPr>
          <p:cNvPr id="24" name="Date Placeholder 7"/>
          <p:cNvSpPr>
            <a:spLocks noGrp="1"/>
          </p:cNvSpPr>
          <p:nvPr>
            <p:ph type="dt" sz="half" idx="10"/>
          </p:nvPr>
        </p:nvSpPr>
        <p:spPr>
          <a:xfrm>
            <a:off x="3320374" y="6499875"/>
            <a:ext cx="2618510" cy="365125"/>
          </a:xfrm>
        </p:spPr>
        <p:txBody>
          <a:bodyPr/>
          <a:lstStyle/>
          <a:p>
            <a:r>
              <a:rPr lang="en-US" sz="1100" dirty="0">
                <a:latin typeface="Century Gothic" panose="020B0502020202020204" pitchFamily="34" charset="0"/>
              </a:rPr>
              <a:t>28/03/2021</a:t>
            </a:r>
          </a:p>
        </p:txBody>
      </p:sp>
    </p:spTree>
    <p:extLst>
      <p:ext uri="{BB962C8B-B14F-4D97-AF65-F5344CB8AC3E}">
        <p14:creationId xmlns:p14="http://schemas.microsoft.com/office/powerpoint/2010/main" val="2202656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l"/>
            <a:fld id="{69C7E7DE-30F0-4397-9796-DF6D2B684495}" type="slidenum">
              <a:rPr lang="en-US" smtClean="0">
                <a:latin typeface="Century Gothic" panose="020B0502020202020204" pitchFamily="34" charset="0"/>
              </a:rPr>
              <a:pPr algn="l"/>
              <a:t>4</a:t>
            </a:fld>
            <a:endParaRPr lang="en-US" dirty="0">
              <a:latin typeface="Century Gothic" panose="020B0502020202020204" pitchFamily="34" charset="0"/>
            </a:endParaRPr>
          </a:p>
        </p:txBody>
      </p:sp>
      <p:sp>
        <p:nvSpPr>
          <p:cNvPr id="7" name="TextBox 6"/>
          <p:cNvSpPr txBox="1"/>
          <p:nvPr/>
        </p:nvSpPr>
        <p:spPr>
          <a:xfrm>
            <a:off x="8007245" y="5070321"/>
            <a:ext cx="977375" cy="830997"/>
          </a:xfrm>
          <a:prstGeom prst="rect">
            <a:avLst/>
          </a:prstGeom>
          <a:noFill/>
        </p:spPr>
        <p:txBody>
          <a:bodyPr wrap="square" lIns="0" tIns="0" rIns="0" bIns="0" rtlCol="0" anchor="ctr">
            <a:spAutoFit/>
          </a:bodyPr>
          <a:lstStyle/>
          <a:p>
            <a:r>
              <a:rPr lang="en-US" sz="5400" b="1" dirty="0">
                <a:solidFill>
                  <a:srgbClr val="E2E2E2"/>
                </a:solidFill>
                <a:latin typeface="Century Gothic" panose="020B0502020202020204" pitchFamily="34" charset="0"/>
              </a:rPr>
              <a:t>06</a:t>
            </a:r>
          </a:p>
        </p:txBody>
      </p:sp>
      <p:sp>
        <p:nvSpPr>
          <p:cNvPr id="8" name="TextBox 7"/>
          <p:cNvSpPr txBox="1"/>
          <p:nvPr/>
        </p:nvSpPr>
        <p:spPr>
          <a:xfrm>
            <a:off x="7998250" y="3336267"/>
            <a:ext cx="977375" cy="830997"/>
          </a:xfrm>
          <a:prstGeom prst="rect">
            <a:avLst/>
          </a:prstGeom>
          <a:noFill/>
        </p:spPr>
        <p:txBody>
          <a:bodyPr wrap="square" lIns="0" tIns="0" rIns="0" bIns="0" rtlCol="0" anchor="ctr">
            <a:spAutoFit/>
          </a:bodyPr>
          <a:lstStyle/>
          <a:p>
            <a:r>
              <a:rPr lang="en-US" sz="5400" b="1" dirty="0">
                <a:solidFill>
                  <a:srgbClr val="E2E2E2"/>
                </a:solidFill>
                <a:latin typeface="Century Gothic" panose="020B0502020202020204" pitchFamily="34" charset="0"/>
              </a:rPr>
              <a:t>05</a:t>
            </a:r>
          </a:p>
        </p:txBody>
      </p:sp>
      <p:sp>
        <p:nvSpPr>
          <p:cNvPr id="9" name="TextBox 8"/>
          <p:cNvSpPr txBox="1"/>
          <p:nvPr/>
        </p:nvSpPr>
        <p:spPr>
          <a:xfrm>
            <a:off x="7956981" y="1570791"/>
            <a:ext cx="977375" cy="830997"/>
          </a:xfrm>
          <a:prstGeom prst="rect">
            <a:avLst/>
          </a:prstGeom>
          <a:noFill/>
        </p:spPr>
        <p:txBody>
          <a:bodyPr wrap="square" lIns="0" tIns="0" rIns="0" bIns="0" rtlCol="0" anchor="ctr">
            <a:spAutoFit/>
          </a:bodyPr>
          <a:lstStyle/>
          <a:p>
            <a:r>
              <a:rPr lang="en-US" sz="5400" b="1" dirty="0">
                <a:solidFill>
                  <a:srgbClr val="E2E2E2"/>
                </a:solidFill>
                <a:latin typeface="Century Gothic" panose="020B0502020202020204" pitchFamily="34" charset="0"/>
              </a:rPr>
              <a:t>04</a:t>
            </a:r>
          </a:p>
        </p:txBody>
      </p:sp>
      <p:sp>
        <p:nvSpPr>
          <p:cNvPr id="10" name="TextBox 9"/>
          <p:cNvSpPr txBox="1"/>
          <p:nvPr/>
        </p:nvSpPr>
        <p:spPr>
          <a:xfrm>
            <a:off x="3182014" y="5070321"/>
            <a:ext cx="977375" cy="830997"/>
          </a:xfrm>
          <a:prstGeom prst="rect">
            <a:avLst/>
          </a:prstGeom>
          <a:noFill/>
        </p:spPr>
        <p:txBody>
          <a:bodyPr wrap="square" lIns="0" tIns="0" rIns="0" bIns="0" rtlCol="0" anchor="ctr">
            <a:spAutoFit/>
          </a:bodyPr>
          <a:lstStyle/>
          <a:p>
            <a:r>
              <a:rPr lang="en-US" sz="5400" b="1" dirty="0">
                <a:solidFill>
                  <a:srgbClr val="E2E2E2"/>
                </a:solidFill>
                <a:latin typeface="Century Gothic" panose="020B0502020202020204" pitchFamily="34" charset="0"/>
              </a:rPr>
              <a:t>03</a:t>
            </a:r>
          </a:p>
        </p:txBody>
      </p:sp>
      <p:sp>
        <p:nvSpPr>
          <p:cNvPr id="11" name="TextBox 10"/>
          <p:cNvSpPr txBox="1"/>
          <p:nvPr/>
        </p:nvSpPr>
        <p:spPr>
          <a:xfrm>
            <a:off x="3182014" y="3291848"/>
            <a:ext cx="977375" cy="830997"/>
          </a:xfrm>
          <a:prstGeom prst="rect">
            <a:avLst/>
          </a:prstGeom>
          <a:noFill/>
        </p:spPr>
        <p:txBody>
          <a:bodyPr wrap="square" lIns="0" tIns="0" rIns="0" bIns="0" rtlCol="0" anchor="ctr">
            <a:spAutoFit/>
          </a:bodyPr>
          <a:lstStyle/>
          <a:p>
            <a:r>
              <a:rPr lang="en-US" sz="5400" b="1" dirty="0">
                <a:solidFill>
                  <a:srgbClr val="E2E2E2"/>
                </a:solidFill>
                <a:latin typeface="Century Gothic" panose="020B0502020202020204" pitchFamily="34" charset="0"/>
              </a:rPr>
              <a:t>02</a:t>
            </a:r>
          </a:p>
        </p:txBody>
      </p:sp>
      <p:sp>
        <p:nvSpPr>
          <p:cNvPr id="12" name="TextBox 11"/>
          <p:cNvSpPr txBox="1"/>
          <p:nvPr/>
        </p:nvSpPr>
        <p:spPr>
          <a:xfrm>
            <a:off x="3182014" y="1621472"/>
            <a:ext cx="977375" cy="830997"/>
          </a:xfrm>
          <a:prstGeom prst="rect">
            <a:avLst/>
          </a:prstGeom>
          <a:noFill/>
        </p:spPr>
        <p:txBody>
          <a:bodyPr wrap="square" lIns="0" tIns="0" rIns="0" bIns="0" rtlCol="0" anchor="ctr">
            <a:spAutoFit/>
          </a:bodyPr>
          <a:lstStyle/>
          <a:p>
            <a:r>
              <a:rPr lang="en-US" sz="5400" b="1" dirty="0">
                <a:solidFill>
                  <a:srgbClr val="E2E2E2"/>
                </a:solidFill>
                <a:latin typeface="Century Gothic" panose="020B0502020202020204" pitchFamily="34" charset="0"/>
              </a:rPr>
              <a:t>01</a:t>
            </a:r>
          </a:p>
        </p:txBody>
      </p:sp>
      <p:sp>
        <p:nvSpPr>
          <p:cNvPr id="13" name="Oval 12"/>
          <p:cNvSpPr/>
          <p:nvPr/>
        </p:nvSpPr>
        <p:spPr>
          <a:xfrm>
            <a:off x="7261225" y="5105788"/>
            <a:ext cx="508000" cy="508000"/>
          </a:xfrm>
          <a:prstGeom prst="ellipse">
            <a:avLst/>
          </a:prstGeom>
          <a:solidFill>
            <a:srgbClr val="1D1F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atin typeface="Century Gothic" panose="020B0502020202020204" pitchFamily="34" charset="0"/>
            </a:endParaRPr>
          </a:p>
        </p:txBody>
      </p:sp>
      <p:sp>
        <p:nvSpPr>
          <p:cNvPr id="14" name="Oval 13"/>
          <p:cNvSpPr/>
          <p:nvPr/>
        </p:nvSpPr>
        <p:spPr>
          <a:xfrm>
            <a:off x="4414838" y="5105788"/>
            <a:ext cx="508000" cy="508000"/>
          </a:xfrm>
          <a:prstGeom prst="ellipse">
            <a:avLst/>
          </a:prstGeom>
          <a:solidFill>
            <a:srgbClr val="1D1F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atin typeface="Century Gothic" panose="020B0502020202020204" pitchFamily="34" charset="0"/>
            </a:endParaRPr>
          </a:p>
        </p:txBody>
      </p:sp>
      <p:sp>
        <p:nvSpPr>
          <p:cNvPr id="15" name="Oval 14"/>
          <p:cNvSpPr/>
          <p:nvPr/>
        </p:nvSpPr>
        <p:spPr>
          <a:xfrm>
            <a:off x="7261225" y="1560925"/>
            <a:ext cx="508000" cy="508000"/>
          </a:xfrm>
          <a:prstGeom prst="ellipse">
            <a:avLst/>
          </a:prstGeom>
          <a:solidFill>
            <a:srgbClr val="1D1F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atin typeface="Century Gothic" panose="020B0502020202020204" pitchFamily="34" charset="0"/>
            </a:endParaRPr>
          </a:p>
        </p:txBody>
      </p:sp>
      <p:sp>
        <p:nvSpPr>
          <p:cNvPr id="16" name="Oval 15"/>
          <p:cNvSpPr/>
          <p:nvPr/>
        </p:nvSpPr>
        <p:spPr>
          <a:xfrm>
            <a:off x="7253288" y="3327430"/>
            <a:ext cx="508000" cy="508000"/>
          </a:xfrm>
          <a:prstGeom prst="ellipse">
            <a:avLst/>
          </a:prstGeom>
          <a:solidFill>
            <a:srgbClr val="1D1F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atin typeface="Century Gothic" panose="020B0502020202020204" pitchFamily="34" charset="0"/>
            </a:endParaRPr>
          </a:p>
        </p:txBody>
      </p:sp>
      <p:sp>
        <p:nvSpPr>
          <p:cNvPr id="17" name="Oval 16"/>
          <p:cNvSpPr/>
          <p:nvPr/>
        </p:nvSpPr>
        <p:spPr>
          <a:xfrm>
            <a:off x="4414838" y="1587536"/>
            <a:ext cx="508000" cy="508000"/>
          </a:xfrm>
          <a:prstGeom prst="ellipse">
            <a:avLst/>
          </a:prstGeom>
          <a:solidFill>
            <a:srgbClr val="1D1F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atin typeface="Century Gothic" panose="020B0502020202020204" pitchFamily="34" charset="0"/>
            </a:endParaRPr>
          </a:p>
        </p:txBody>
      </p:sp>
      <p:sp>
        <p:nvSpPr>
          <p:cNvPr id="18" name="Oval 17"/>
          <p:cNvSpPr/>
          <p:nvPr/>
        </p:nvSpPr>
        <p:spPr>
          <a:xfrm>
            <a:off x="4414838" y="3327430"/>
            <a:ext cx="508000" cy="508000"/>
          </a:xfrm>
          <a:prstGeom prst="ellipse">
            <a:avLst/>
          </a:prstGeom>
          <a:solidFill>
            <a:srgbClr val="1D1F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atin typeface="Century Gothic" panose="020B0502020202020204" pitchFamily="34" charset="0"/>
            </a:endParaRPr>
          </a:p>
        </p:txBody>
      </p:sp>
      <p:sp>
        <p:nvSpPr>
          <p:cNvPr id="19" name="TextBox 18"/>
          <p:cNvSpPr txBox="1"/>
          <p:nvPr/>
        </p:nvSpPr>
        <p:spPr>
          <a:xfrm>
            <a:off x="7773570" y="4633133"/>
            <a:ext cx="4067175" cy="1723549"/>
          </a:xfrm>
          <a:prstGeom prst="rect">
            <a:avLst/>
          </a:prstGeom>
          <a:noFill/>
          <a:ln>
            <a:solidFill>
              <a:srgbClr val="58B4A0"/>
            </a:solidFill>
          </a:ln>
        </p:spPr>
        <p:txBody>
          <a:bodyPr wrap="square" lIns="0" tIns="0" rIns="0" bIns="0" rtlCol="0" anchor="ctr">
            <a:spAutoFit/>
          </a:bodyPr>
          <a:lstStyle/>
          <a:p>
            <a:r>
              <a:rPr lang="en-US" sz="1400" b="1" dirty="0">
                <a:latin typeface="Century Gothic" panose="020B0502020202020204" pitchFamily="34" charset="0"/>
              </a:rPr>
              <a:t>Nationality by Adoption</a:t>
            </a:r>
          </a:p>
          <a:p>
            <a:endParaRPr lang="en-US" sz="1400" dirty="0">
              <a:latin typeface="Century Gothic" panose="020B0502020202020204" pitchFamily="34" charset="0"/>
            </a:endParaRPr>
          </a:p>
          <a:p>
            <a:pPr marL="285750" indent="-285750">
              <a:buFont typeface="Wingdings" panose="05000000000000000000" pitchFamily="2" charset="2"/>
              <a:buChar char="Ø"/>
            </a:pPr>
            <a:r>
              <a:rPr lang="en-US" sz="1400" dirty="0">
                <a:latin typeface="Century Gothic" panose="020B0502020202020204" pitchFamily="34" charset="0"/>
              </a:rPr>
              <a:t>A Ghanaian adopts a child…</a:t>
            </a:r>
          </a:p>
          <a:p>
            <a:pPr marL="285750" indent="-285750">
              <a:buFont typeface="Wingdings" panose="05000000000000000000" pitchFamily="2" charset="2"/>
              <a:buChar char="Ø"/>
            </a:pPr>
            <a:r>
              <a:rPr lang="en-US" sz="1400" dirty="0">
                <a:latin typeface="Century Gothic" panose="020B0502020202020204" pitchFamily="34" charset="0"/>
              </a:rPr>
              <a:t>The child is less than 16 years old…</a:t>
            </a:r>
          </a:p>
          <a:p>
            <a:pPr marL="285750" indent="-285750">
              <a:buFont typeface="Wingdings" panose="05000000000000000000" pitchFamily="2" charset="2"/>
              <a:buChar char="Ø"/>
            </a:pPr>
            <a:r>
              <a:rPr lang="en-US" sz="1400" dirty="0">
                <a:latin typeface="Century Gothic" panose="020B0502020202020204" pitchFamily="34" charset="0"/>
              </a:rPr>
              <a:t>Such a child is a citizen of Ghana.  </a:t>
            </a:r>
          </a:p>
          <a:p>
            <a:pPr marL="285750" indent="-285750">
              <a:buFont typeface="Wingdings" panose="05000000000000000000" pitchFamily="2" charset="2"/>
              <a:buChar char="Ø"/>
            </a:pPr>
            <a:r>
              <a:rPr lang="en-US" sz="1400" dirty="0">
                <a:latin typeface="Century Gothic" panose="020B0502020202020204" pitchFamily="34" charset="0"/>
              </a:rPr>
              <a:t>We have Statutory and Customary Adoption.</a:t>
            </a:r>
          </a:p>
          <a:p>
            <a:pPr marL="285750" indent="-285750">
              <a:buFont typeface="Wingdings" panose="05000000000000000000" pitchFamily="2" charset="2"/>
              <a:buChar char="Ø"/>
            </a:pPr>
            <a:endParaRPr lang="en-US" sz="1400" dirty="0">
              <a:latin typeface="Century Gothic" panose="020B0502020202020204" pitchFamily="34" charset="0"/>
            </a:endParaRPr>
          </a:p>
        </p:txBody>
      </p:sp>
      <p:sp>
        <p:nvSpPr>
          <p:cNvPr id="20" name="TextBox 19"/>
          <p:cNvSpPr txBox="1"/>
          <p:nvPr/>
        </p:nvSpPr>
        <p:spPr>
          <a:xfrm>
            <a:off x="406832" y="4719688"/>
            <a:ext cx="3998278" cy="1508105"/>
          </a:xfrm>
          <a:prstGeom prst="rect">
            <a:avLst/>
          </a:prstGeom>
          <a:noFill/>
          <a:ln>
            <a:solidFill>
              <a:srgbClr val="58B4A0"/>
            </a:solidFill>
          </a:ln>
        </p:spPr>
        <p:txBody>
          <a:bodyPr wrap="square" lIns="0" tIns="0" rIns="0" bIns="0" rtlCol="0" anchor="ctr">
            <a:spAutoFit/>
          </a:bodyPr>
          <a:lstStyle/>
          <a:p>
            <a:r>
              <a:rPr lang="en-US" sz="1400" b="1" dirty="0">
                <a:latin typeface="Century Gothic" panose="020B0502020202020204" pitchFamily="34" charset="0"/>
              </a:rPr>
              <a:t>Citizenship by Naturalization:</a:t>
            </a:r>
          </a:p>
          <a:p>
            <a:endParaRPr lang="en-US" sz="1400" dirty="0">
              <a:latin typeface="Century Gothic" panose="020B0502020202020204" pitchFamily="34" charset="0"/>
            </a:endParaRPr>
          </a:p>
          <a:p>
            <a:pPr marL="285750" indent="-285750">
              <a:buFont typeface="Wingdings" panose="05000000000000000000" pitchFamily="2" charset="2"/>
              <a:buChar char="Ø"/>
            </a:pPr>
            <a:r>
              <a:rPr lang="en-US" sz="1400" dirty="0">
                <a:latin typeface="Century Gothic" panose="020B0502020202020204" pitchFamily="34" charset="0"/>
              </a:rPr>
              <a:t>5 years residence or shorter. </a:t>
            </a:r>
          </a:p>
          <a:p>
            <a:pPr marL="285750" indent="-285750">
              <a:buFont typeface="Wingdings" panose="05000000000000000000" pitchFamily="2" charset="2"/>
              <a:buChar char="Ø"/>
            </a:pPr>
            <a:r>
              <a:rPr lang="en-US" sz="1400" dirty="0">
                <a:latin typeface="Century Gothic" panose="020B0502020202020204" pitchFamily="34" charset="0"/>
              </a:rPr>
              <a:t>Ordinarily resident in Ghana. </a:t>
            </a:r>
          </a:p>
          <a:p>
            <a:pPr marL="285750" indent="-285750">
              <a:buFont typeface="Wingdings" panose="05000000000000000000" pitchFamily="2" charset="2"/>
              <a:buChar char="Ø"/>
            </a:pPr>
            <a:r>
              <a:rPr lang="en-US" sz="1400" dirty="0">
                <a:latin typeface="Century Gothic" panose="020B0502020202020204" pitchFamily="34" charset="0"/>
              </a:rPr>
              <a:t>Speak at least one indigenous Ghanaian language.</a:t>
            </a:r>
          </a:p>
          <a:p>
            <a:pPr marL="285750" indent="-285750">
              <a:buFont typeface="Wingdings" panose="05000000000000000000" pitchFamily="2" charset="2"/>
              <a:buChar char="Ø"/>
            </a:pPr>
            <a:r>
              <a:rPr lang="en-US" sz="1400" dirty="0">
                <a:latin typeface="Century Gothic" panose="020B0502020202020204" pitchFamily="34" charset="0"/>
              </a:rPr>
              <a:t>Good character. </a:t>
            </a:r>
          </a:p>
        </p:txBody>
      </p:sp>
      <p:cxnSp>
        <p:nvCxnSpPr>
          <p:cNvPr id="21" name="Straight Connector 20"/>
          <p:cNvCxnSpPr/>
          <p:nvPr/>
        </p:nvCxnSpPr>
        <p:spPr>
          <a:xfrm>
            <a:off x="7765732" y="5063034"/>
            <a:ext cx="407066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16560" y="5033850"/>
            <a:ext cx="399827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rcRect l="16570" t="4874" r="6731" b="2212"/>
          <a:stretch>
            <a:fillRect/>
          </a:stretch>
        </p:blipFill>
        <p:spPr>
          <a:xfrm>
            <a:off x="4668838" y="856034"/>
            <a:ext cx="2838450" cy="5362865"/>
          </a:xfrm>
          <a:custGeom>
            <a:avLst/>
            <a:gdLst>
              <a:gd name="connsiteX0" fmla="*/ 1419225 w 2838450"/>
              <a:gd name="connsiteY0" fmla="*/ 0 h 5157786"/>
              <a:gd name="connsiteX1" fmla="*/ 2838450 w 2838450"/>
              <a:gd name="connsiteY1" fmla="*/ 1419225 h 5157786"/>
              <a:gd name="connsiteX2" fmla="*/ 2838450 w 2838450"/>
              <a:gd name="connsiteY2" fmla="*/ 5157786 h 5157786"/>
              <a:gd name="connsiteX3" fmla="*/ 0 w 2838450"/>
              <a:gd name="connsiteY3" fmla="*/ 5157786 h 5157786"/>
              <a:gd name="connsiteX4" fmla="*/ 0 w 2838450"/>
              <a:gd name="connsiteY4" fmla="*/ 1419225 h 5157786"/>
              <a:gd name="connsiteX5" fmla="*/ 1419225 w 2838450"/>
              <a:gd name="connsiteY5" fmla="*/ 0 h 515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8450" h="5157786">
                <a:moveTo>
                  <a:pt x="1419225" y="0"/>
                </a:moveTo>
                <a:cubicBezTo>
                  <a:pt x="2203041" y="0"/>
                  <a:pt x="2838450" y="635409"/>
                  <a:pt x="2838450" y="1419225"/>
                </a:cubicBezTo>
                <a:lnTo>
                  <a:pt x="2838450" y="5157786"/>
                </a:lnTo>
                <a:lnTo>
                  <a:pt x="0" y="5157786"/>
                </a:lnTo>
                <a:lnTo>
                  <a:pt x="0" y="1419225"/>
                </a:lnTo>
                <a:cubicBezTo>
                  <a:pt x="0" y="635409"/>
                  <a:pt x="635409" y="0"/>
                  <a:pt x="1419225" y="0"/>
                </a:cubicBezTo>
                <a:close/>
              </a:path>
            </a:pathLst>
          </a:custGeom>
        </p:spPr>
      </p:pic>
      <p:sp>
        <p:nvSpPr>
          <p:cNvPr id="24" name="TextBox 23"/>
          <p:cNvSpPr txBox="1"/>
          <p:nvPr/>
        </p:nvSpPr>
        <p:spPr>
          <a:xfrm>
            <a:off x="7769225" y="953151"/>
            <a:ext cx="4067175" cy="1723549"/>
          </a:xfrm>
          <a:prstGeom prst="rect">
            <a:avLst/>
          </a:prstGeom>
          <a:noFill/>
          <a:ln>
            <a:solidFill>
              <a:srgbClr val="58B4A0"/>
            </a:solidFill>
          </a:ln>
        </p:spPr>
        <p:txBody>
          <a:bodyPr wrap="square" lIns="0" tIns="0" rIns="0" bIns="0" rtlCol="0" anchor="ctr">
            <a:spAutoFit/>
          </a:bodyPr>
          <a:lstStyle/>
          <a:p>
            <a:r>
              <a:rPr lang="en-US" sz="1400" b="1" dirty="0">
                <a:latin typeface="Century Gothic" panose="020B0502020202020204" pitchFamily="34" charset="0"/>
              </a:rPr>
              <a:t>Citizenship by Award/Conferment</a:t>
            </a:r>
          </a:p>
          <a:p>
            <a:endParaRPr lang="en-US" sz="1400" dirty="0">
              <a:latin typeface="Century Gothic" panose="020B0502020202020204" pitchFamily="34" charset="0"/>
            </a:endParaRPr>
          </a:p>
          <a:p>
            <a:pPr marL="285750" indent="-285750">
              <a:buFont typeface="Wingdings" panose="05000000000000000000" pitchFamily="2" charset="2"/>
              <a:buChar char="Ø"/>
            </a:pPr>
            <a:r>
              <a:rPr lang="en-US" sz="1400" dirty="0">
                <a:latin typeface="Century Gothic" panose="020B0502020202020204" pitchFamily="34" charset="0"/>
              </a:rPr>
              <a:t>A President of Ghana may confer citizenship. </a:t>
            </a:r>
          </a:p>
          <a:p>
            <a:pPr marL="285750" indent="-285750">
              <a:buFont typeface="Wingdings" panose="05000000000000000000" pitchFamily="2" charset="2"/>
              <a:buChar char="Ø"/>
            </a:pPr>
            <a:r>
              <a:rPr lang="en-US" sz="1400" dirty="0">
                <a:latin typeface="Century Gothic" panose="020B0502020202020204" pitchFamily="34" charset="0"/>
              </a:rPr>
              <a:t>Naturalization criteria to be met; </a:t>
            </a:r>
          </a:p>
          <a:p>
            <a:pPr marL="285750" indent="-285750">
              <a:buFont typeface="Wingdings" panose="05000000000000000000" pitchFamily="2" charset="2"/>
              <a:buChar char="Ø"/>
            </a:pPr>
            <a:r>
              <a:rPr lang="en-US" sz="1400" dirty="0">
                <a:latin typeface="Century Gothic" panose="020B0502020202020204" pitchFamily="34" charset="0"/>
              </a:rPr>
              <a:t>Intend to permanently reside here</a:t>
            </a:r>
          </a:p>
          <a:p>
            <a:pPr marL="285750" indent="-285750">
              <a:buFont typeface="Wingdings" panose="05000000000000000000" pitchFamily="2" charset="2"/>
              <a:buChar char="Ø"/>
            </a:pPr>
            <a:r>
              <a:rPr lang="en-US" sz="1400" dirty="0">
                <a:latin typeface="Century Gothic" panose="020B0502020202020204" pitchFamily="34" charset="0"/>
              </a:rPr>
              <a:t>Has or can substantially contribute to the advancement of Ghana</a:t>
            </a:r>
          </a:p>
        </p:txBody>
      </p:sp>
      <p:sp>
        <p:nvSpPr>
          <p:cNvPr id="25" name="TextBox 24"/>
          <p:cNvSpPr txBox="1"/>
          <p:nvPr/>
        </p:nvSpPr>
        <p:spPr>
          <a:xfrm>
            <a:off x="7804712" y="3013995"/>
            <a:ext cx="4067175" cy="1292662"/>
          </a:xfrm>
          <a:prstGeom prst="rect">
            <a:avLst/>
          </a:prstGeom>
          <a:noFill/>
          <a:ln>
            <a:solidFill>
              <a:srgbClr val="58B4A0"/>
            </a:solidFill>
          </a:ln>
        </p:spPr>
        <p:txBody>
          <a:bodyPr wrap="square" lIns="0" tIns="0" rIns="0" bIns="0" rtlCol="0" anchor="ctr">
            <a:spAutoFit/>
          </a:bodyPr>
          <a:lstStyle/>
          <a:p>
            <a:r>
              <a:rPr lang="en-US" sz="1400" b="1" dirty="0">
                <a:latin typeface="Century Gothic" panose="020B0502020202020204" pitchFamily="34" charset="0"/>
              </a:rPr>
              <a:t>Citizenship of Foundling</a:t>
            </a:r>
          </a:p>
          <a:p>
            <a:endParaRPr lang="en-US" sz="1400" dirty="0">
              <a:latin typeface="Century Gothic" panose="020B0502020202020204" pitchFamily="34" charset="0"/>
            </a:endParaRPr>
          </a:p>
          <a:p>
            <a:pPr marL="285750" indent="-285750">
              <a:buFont typeface="Wingdings" panose="05000000000000000000" pitchFamily="2" charset="2"/>
              <a:buChar char="Ø"/>
            </a:pPr>
            <a:r>
              <a:rPr lang="en-US" sz="1400" dirty="0">
                <a:latin typeface="Century Gothic" panose="020B0502020202020204" pitchFamily="34" charset="0"/>
              </a:rPr>
              <a:t>A child under 7 years old…</a:t>
            </a:r>
          </a:p>
          <a:p>
            <a:pPr marL="285750" indent="-285750">
              <a:buFont typeface="Wingdings" panose="05000000000000000000" pitchFamily="2" charset="2"/>
              <a:buChar char="Ø"/>
            </a:pPr>
            <a:r>
              <a:rPr lang="en-US" sz="1400" dirty="0">
                <a:latin typeface="Century Gothic" panose="020B0502020202020204" pitchFamily="34" charset="0"/>
              </a:rPr>
              <a:t>Found in Ghana…</a:t>
            </a:r>
          </a:p>
          <a:p>
            <a:pPr marL="285750" indent="-285750">
              <a:buFont typeface="Wingdings" panose="05000000000000000000" pitchFamily="2" charset="2"/>
              <a:buChar char="Ø"/>
            </a:pPr>
            <a:r>
              <a:rPr lang="en-US" sz="1400" dirty="0">
                <a:latin typeface="Century Gothic" panose="020B0502020202020204" pitchFamily="34" charset="0"/>
              </a:rPr>
              <a:t>With no known parents, is presumed to be a Ghanaian.  </a:t>
            </a:r>
          </a:p>
        </p:txBody>
      </p:sp>
      <p:sp>
        <p:nvSpPr>
          <p:cNvPr id="26" name="TextBox 25"/>
          <p:cNvSpPr txBox="1"/>
          <p:nvPr/>
        </p:nvSpPr>
        <p:spPr>
          <a:xfrm>
            <a:off x="416560" y="1121813"/>
            <a:ext cx="3998278" cy="1508105"/>
          </a:xfrm>
          <a:prstGeom prst="rect">
            <a:avLst/>
          </a:prstGeom>
          <a:noFill/>
          <a:ln>
            <a:solidFill>
              <a:srgbClr val="58B4A0"/>
            </a:solidFill>
          </a:ln>
        </p:spPr>
        <p:txBody>
          <a:bodyPr wrap="square" lIns="0" tIns="0" rIns="0" bIns="0" rtlCol="0" anchor="ctr">
            <a:spAutoFit/>
          </a:bodyPr>
          <a:lstStyle/>
          <a:p>
            <a:r>
              <a:rPr lang="en-US" sz="1400" b="1" dirty="0">
                <a:latin typeface="Century Gothic" panose="020B0502020202020204" pitchFamily="34" charset="0"/>
              </a:rPr>
              <a:t>Citizenship by Birth and Descent/Parentage</a:t>
            </a:r>
          </a:p>
          <a:p>
            <a:endParaRPr lang="en-US" sz="1400" dirty="0">
              <a:latin typeface="Century Gothic" panose="020B0502020202020204" pitchFamily="34" charset="0"/>
            </a:endParaRPr>
          </a:p>
          <a:p>
            <a:pPr marL="285750" indent="-285750">
              <a:buFont typeface="Wingdings" panose="05000000000000000000" pitchFamily="2" charset="2"/>
              <a:buChar char="Ø"/>
            </a:pPr>
            <a:r>
              <a:rPr lang="en-US" sz="1400" dirty="0">
                <a:latin typeface="Century Gothic" panose="020B0502020202020204" pitchFamily="34" charset="0"/>
              </a:rPr>
              <a:t>Jus Soli versus Jus </a:t>
            </a:r>
            <a:r>
              <a:rPr lang="en-US" sz="1400" dirty="0" err="1">
                <a:latin typeface="Century Gothic" panose="020B0502020202020204" pitchFamily="34" charset="0"/>
              </a:rPr>
              <a:t>Sanguinis</a:t>
            </a:r>
            <a:endParaRPr lang="en-US" sz="1400" dirty="0">
              <a:latin typeface="Century Gothic" panose="020B0502020202020204" pitchFamily="34" charset="0"/>
            </a:endParaRPr>
          </a:p>
          <a:p>
            <a:pPr marL="285750" indent="-285750">
              <a:buFont typeface="Wingdings" panose="05000000000000000000" pitchFamily="2" charset="2"/>
              <a:buChar char="Ø"/>
            </a:pPr>
            <a:r>
              <a:rPr lang="en-US" sz="1400" dirty="0">
                <a:latin typeface="Century Gothic" panose="020B0502020202020204" pitchFamily="34" charset="0"/>
              </a:rPr>
              <a:t>If your natural parent or grandparent is a Ghanaian, you are.</a:t>
            </a:r>
          </a:p>
          <a:p>
            <a:pPr marL="285750" indent="-285750">
              <a:buFont typeface="Wingdings" panose="05000000000000000000" pitchFamily="2" charset="2"/>
              <a:buChar char="Ø"/>
            </a:pPr>
            <a:endParaRPr lang="en-US" sz="1400" dirty="0">
              <a:latin typeface="Century Gothic" panose="020B0502020202020204" pitchFamily="34" charset="0"/>
            </a:endParaRPr>
          </a:p>
          <a:p>
            <a:pPr marL="285750" indent="-285750">
              <a:buFont typeface="Wingdings" panose="05000000000000000000" pitchFamily="2" charset="2"/>
              <a:buChar char="Ø"/>
            </a:pPr>
            <a:endParaRPr lang="en-US" sz="1400" dirty="0">
              <a:latin typeface="Century Gothic" panose="020B0502020202020204" pitchFamily="34" charset="0"/>
            </a:endParaRPr>
          </a:p>
        </p:txBody>
      </p:sp>
      <p:sp>
        <p:nvSpPr>
          <p:cNvPr id="27" name="TextBox 26"/>
          <p:cNvSpPr txBox="1"/>
          <p:nvPr/>
        </p:nvSpPr>
        <p:spPr>
          <a:xfrm>
            <a:off x="397107" y="3102058"/>
            <a:ext cx="3998278" cy="1077218"/>
          </a:xfrm>
          <a:prstGeom prst="rect">
            <a:avLst/>
          </a:prstGeom>
          <a:noFill/>
          <a:ln>
            <a:solidFill>
              <a:srgbClr val="58B4A0"/>
            </a:solidFill>
          </a:ln>
        </p:spPr>
        <p:txBody>
          <a:bodyPr wrap="square" lIns="0" tIns="0" rIns="0" bIns="0" rtlCol="0" anchor="ctr">
            <a:spAutoFit/>
          </a:bodyPr>
          <a:lstStyle/>
          <a:p>
            <a:r>
              <a:rPr lang="en-US" sz="1400" b="1" dirty="0">
                <a:latin typeface="Century Gothic" panose="020B0502020202020204" pitchFamily="34" charset="0"/>
              </a:rPr>
              <a:t>Citizenship by Marriage and Registration:</a:t>
            </a:r>
          </a:p>
          <a:p>
            <a:endParaRPr lang="en-US" sz="1400" dirty="0">
              <a:latin typeface="Century Gothic" panose="020B0502020202020204" pitchFamily="34" charset="0"/>
            </a:endParaRPr>
          </a:p>
          <a:p>
            <a:pPr marL="285750" indent="-285750">
              <a:buFont typeface="Wingdings" panose="05000000000000000000" pitchFamily="2" charset="2"/>
              <a:buChar char="Ø"/>
            </a:pPr>
            <a:r>
              <a:rPr lang="en-US" sz="1400" dirty="0">
                <a:latin typeface="Century Gothic" panose="020B0502020202020204" pitchFamily="34" charset="0"/>
              </a:rPr>
              <a:t>You may retain the citizenship even after divorce. </a:t>
            </a:r>
          </a:p>
          <a:p>
            <a:pPr marL="285750" indent="-285750">
              <a:buFont typeface="Wingdings" panose="05000000000000000000" pitchFamily="2" charset="2"/>
              <a:buChar char="Ø"/>
            </a:pPr>
            <a:endParaRPr lang="en-US" sz="1400" dirty="0">
              <a:latin typeface="Century Gothic" panose="020B0502020202020204" pitchFamily="34" charset="0"/>
            </a:endParaRPr>
          </a:p>
        </p:txBody>
      </p:sp>
      <p:cxnSp>
        <p:nvCxnSpPr>
          <p:cNvPr id="28" name="Straight Connector 27"/>
          <p:cNvCxnSpPr/>
          <p:nvPr/>
        </p:nvCxnSpPr>
        <p:spPr>
          <a:xfrm>
            <a:off x="7833896" y="3260660"/>
            <a:ext cx="331511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16560" y="1516296"/>
            <a:ext cx="398855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0" name="Round Same Side Corner Rectangle 29"/>
          <p:cNvSpPr/>
          <p:nvPr/>
        </p:nvSpPr>
        <p:spPr>
          <a:xfrm>
            <a:off x="4668838" y="92419"/>
            <a:ext cx="2838450" cy="6126480"/>
          </a:xfrm>
          <a:prstGeom prst="round2SameRect">
            <a:avLst>
              <a:gd name="adj1" fmla="val 50000"/>
              <a:gd name="adj2" fmla="val 0"/>
            </a:avLst>
          </a:prstGeom>
          <a:solidFill>
            <a:srgbClr val="419E3C">
              <a:alpha val="77000"/>
            </a:srgbClr>
          </a:solidFill>
          <a:ln>
            <a:solidFill>
              <a:srgbClr val="419E3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atin typeface="Century Gothic" panose="020B0502020202020204" pitchFamily="34" charset="0"/>
            </a:endParaRPr>
          </a:p>
        </p:txBody>
      </p:sp>
      <p:sp>
        <p:nvSpPr>
          <p:cNvPr id="31" name="Freeform 30"/>
          <p:cNvSpPr>
            <a:spLocks noEditPoints="1"/>
          </p:cNvSpPr>
          <p:nvPr/>
        </p:nvSpPr>
        <p:spPr bwMode="auto">
          <a:xfrm>
            <a:off x="5343098" y="2194577"/>
            <a:ext cx="1505804" cy="1519071"/>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76 h 96"/>
              <a:gd name="T12" fmla="*/ 44 w 96"/>
              <a:gd name="T13" fmla="*/ 72 h 96"/>
              <a:gd name="T14" fmla="*/ 48 w 96"/>
              <a:gd name="T15" fmla="*/ 68 h 96"/>
              <a:gd name="T16" fmla="*/ 52 w 96"/>
              <a:gd name="T17" fmla="*/ 72 h 96"/>
              <a:gd name="T18" fmla="*/ 48 w 96"/>
              <a:gd name="T19" fmla="*/ 76 h 96"/>
              <a:gd name="T20" fmla="*/ 50 w 96"/>
              <a:gd name="T21" fmla="*/ 52 h 96"/>
              <a:gd name="T22" fmla="*/ 50 w 96"/>
              <a:gd name="T23" fmla="*/ 62 h 96"/>
              <a:gd name="T24" fmla="*/ 48 w 96"/>
              <a:gd name="T25" fmla="*/ 64 h 96"/>
              <a:gd name="T26" fmla="*/ 46 w 96"/>
              <a:gd name="T27" fmla="*/ 62 h 96"/>
              <a:gd name="T28" fmla="*/ 46 w 96"/>
              <a:gd name="T29" fmla="*/ 50 h 96"/>
              <a:gd name="T30" fmla="*/ 48 w 96"/>
              <a:gd name="T31" fmla="*/ 48 h 96"/>
              <a:gd name="T32" fmla="*/ 58 w 96"/>
              <a:gd name="T33" fmla="*/ 38 h 96"/>
              <a:gd name="T34" fmla="*/ 48 w 96"/>
              <a:gd name="T35" fmla="*/ 28 h 96"/>
              <a:gd name="T36" fmla="*/ 38 w 96"/>
              <a:gd name="T37" fmla="*/ 38 h 96"/>
              <a:gd name="T38" fmla="*/ 36 w 96"/>
              <a:gd name="T39" fmla="*/ 40 h 96"/>
              <a:gd name="T40" fmla="*/ 34 w 96"/>
              <a:gd name="T41" fmla="*/ 38 h 96"/>
              <a:gd name="T42" fmla="*/ 48 w 96"/>
              <a:gd name="T43" fmla="*/ 24 h 96"/>
              <a:gd name="T44" fmla="*/ 62 w 96"/>
              <a:gd name="T45" fmla="*/ 38 h 96"/>
              <a:gd name="T46" fmla="*/ 50 w 96"/>
              <a:gd name="T47"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6" h="96">
                <a:moveTo>
                  <a:pt x="48" y="0"/>
                </a:moveTo>
                <a:cubicBezTo>
                  <a:pt x="22" y="0"/>
                  <a:pt x="0" y="22"/>
                  <a:pt x="0" y="48"/>
                </a:cubicBezTo>
                <a:cubicBezTo>
                  <a:pt x="0" y="74"/>
                  <a:pt x="22" y="96"/>
                  <a:pt x="48" y="96"/>
                </a:cubicBezTo>
                <a:cubicBezTo>
                  <a:pt x="74" y="96"/>
                  <a:pt x="96" y="74"/>
                  <a:pt x="96" y="48"/>
                </a:cubicBezTo>
                <a:cubicBezTo>
                  <a:pt x="96" y="22"/>
                  <a:pt x="74" y="0"/>
                  <a:pt x="48" y="0"/>
                </a:cubicBezTo>
                <a:close/>
                <a:moveTo>
                  <a:pt x="48" y="76"/>
                </a:moveTo>
                <a:cubicBezTo>
                  <a:pt x="46" y="76"/>
                  <a:pt x="44" y="74"/>
                  <a:pt x="44" y="72"/>
                </a:cubicBezTo>
                <a:cubicBezTo>
                  <a:pt x="44" y="70"/>
                  <a:pt x="46" y="68"/>
                  <a:pt x="48" y="68"/>
                </a:cubicBezTo>
                <a:cubicBezTo>
                  <a:pt x="50" y="68"/>
                  <a:pt x="52" y="70"/>
                  <a:pt x="52" y="72"/>
                </a:cubicBezTo>
                <a:cubicBezTo>
                  <a:pt x="52" y="74"/>
                  <a:pt x="50" y="76"/>
                  <a:pt x="48" y="76"/>
                </a:cubicBezTo>
                <a:close/>
                <a:moveTo>
                  <a:pt x="50" y="52"/>
                </a:moveTo>
                <a:cubicBezTo>
                  <a:pt x="50" y="62"/>
                  <a:pt x="50" y="62"/>
                  <a:pt x="50" y="62"/>
                </a:cubicBezTo>
                <a:cubicBezTo>
                  <a:pt x="50" y="63"/>
                  <a:pt x="49" y="64"/>
                  <a:pt x="48" y="64"/>
                </a:cubicBezTo>
                <a:cubicBezTo>
                  <a:pt x="47" y="64"/>
                  <a:pt x="46" y="63"/>
                  <a:pt x="46" y="62"/>
                </a:cubicBezTo>
                <a:cubicBezTo>
                  <a:pt x="46" y="50"/>
                  <a:pt x="46" y="50"/>
                  <a:pt x="46" y="50"/>
                </a:cubicBezTo>
                <a:cubicBezTo>
                  <a:pt x="46" y="49"/>
                  <a:pt x="47" y="48"/>
                  <a:pt x="48" y="48"/>
                </a:cubicBezTo>
                <a:cubicBezTo>
                  <a:pt x="54" y="48"/>
                  <a:pt x="58" y="44"/>
                  <a:pt x="58" y="38"/>
                </a:cubicBezTo>
                <a:cubicBezTo>
                  <a:pt x="58" y="32"/>
                  <a:pt x="54" y="28"/>
                  <a:pt x="48" y="28"/>
                </a:cubicBezTo>
                <a:cubicBezTo>
                  <a:pt x="42" y="28"/>
                  <a:pt x="38" y="32"/>
                  <a:pt x="38" y="38"/>
                </a:cubicBezTo>
                <a:cubicBezTo>
                  <a:pt x="38" y="39"/>
                  <a:pt x="37" y="40"/>
                  <a:pt x="36" y="40"/>
                </a:cubicBezTo>
                <a:cubicBezTo>
                  <a:pt x="35" y="40"/>
                  <a:pt x="34" y="39"/>
                  <a:pt x="34" y="38"/>
                </a:cubicBezTo>
                <a:cubicBezTo>
                  <a:pt x="34" y="30"/>
                  <a:pt x="40" y="24"/>
                  <a:pt x="48" y="24"/>
                </a:cubicBezTo>
                <a:cubicBezTo>
                  <a:pt x="56" y="24"/>
                  <a:pt x="62" y="30"/>
                  <a:pt x="62" y="38"/>
                </a:cubicBezTo>
                <a:cubicBezTo>
                  <a:pt x="62" y="45"/>
                  <a:pt x="57" y="51"/>
                  <a:pt x="50" y="52"/>
                </a:cubicBezTo>
                <a:close/>
              </a:path>
            </a:pathLst>
          </a:custGeom>
          <a:solidFill>
            <a:schemeClr val="bg1">
              <a:alpha val="64000"/>
            </a:schemeClr>
          </a:solidFill>
          <a:ln>
            <a:noFill/>
          </a:ln>
          <a:effectLst/>
        </p:spPr>
        <p:txBody>
          <a:bodyPr vert="horz" wrap="square" lIns="91440" tIns="45720" rIns="91440" bIns="45720" numCol="1" anchor="t" anchorCtr="0" compatLnSpc="1">
            <a:prstTxWarp prst="textNoShape">
              <a:avLst/>
            </a:prstTxWarp>
          </a:bodyPr>
          <a:lstStyle/>
          <a:p>
            <a:endParaRPr lang="id-ID">
              <a:latin typeface="Century Gothic" panose="020B0502020202020204" pitchFamily="34" charset="0"/>
            </a:endParaRPr>
          </a:p>
        </p:txBody>
      </p:sp>
      <p:sp>
        <p:nvSpPr>
          <p:cNvPr id="32" name="Arc 31"/>
          <p:cNvSpPr/>
          <p:nvPr/>
        </p:nvSpPr>
        <p:spPr>
          <a:xfrm>
            <a:off x="5198646" y="2056758"/>
            <a:ext cx="1794708" cy="1794708"/>
          </a:xfrm>
          <a:prstGeom prst="arc">
            <a:avLst>
              <a:gd name="adj1" fmla="val 21543969"/>
              <a:gd name="adj2" fmla="val 10760845"/>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a:latin typeface="Century Gothic" panose="020B0502020202020204" pitchFamily="34" charset="0"/>
            </a:endParaRPr>
          </a:p>
        </p:txBody>
      </p:sp>
      <p:cxnSp>
        <p:nvCxnSpPr>
          <p:cNvPr id="33" name="Straight Connector 32"/>
          <p:cNvCxnSpPr>
            <a:endCxn id="30" idx="1"/>
          </p:cNvCxnSpPr>
          <p:nvPr/>
        </p:nvCxnSpPr>
        <p:spPr>
          <a:xfrm>
            <a:off x="6088063" y="3213048"/>
            <a:ext cx="0" cy="300585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59360" y="3411748"/>
            <a:ext cx="39360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823200" y="1295652"/>
            <a:ext cx="331511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3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60412" y="1520"/>
            <a:ext cx="1423480" cy="60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Footer Placeholder 8"/>
          <p:cNvSpPr>
            <a:spLocks noGrp="1"/>
          </p:cNvSpPr>
          <p:nvPr>
            <p:ph type="ftr" sz="quarter" idx="11"/>
          </p:nvPr>
        </p:nvSpPr>
        <p:spPr>
          <a:xfrm>
            <a:off x="3798616" y="6488969"/>
            <a:ext cx="4648200" cy="365125"/>
          </a:xfrm>
        </p:spPr>
        <p:txBody>
          <a:bodyPr/>
          <a:lstStyle/>
          <a:p>
            <a:r>
              <a:rPr lang="en-US" sz="1100" dirty="0">
                <a:solidFill>
                  <a:schemeClr val="tx1"/>
                </a:solidFill>
                <a:latin typeface="Century Gothic" panose="020B0502020202020204" pitchFamily="34" charset="0"/>
              </a:rPr>
              <a:t>Atuguba &amp; Associates Presentation</a:t>
            </a:r>
          </a:p>
        </p:txBody>
      </p:sp>
      <p:sp>
        <p:nvSpPr>
          <p:cNvPr id="38" name="Date Placeholder 7"/>
          <p:cNvSpPr>
            <a:spLocks noGrp="1"/>
          </p:cNvSpPr>
          <p:nvPr>
            <p:ph type="dt" sz="half" idx="10"/>
          </p:nvPr>
        </p:nvSpPr>
        <p:spPr>
          <a:xfrm>
            <a:off x="3320374" y="6499875"/>
            <a:ext cx="2618510" cy="365125"/>
          </a:xfrm>
        </p:spPr>
        <p:txBody>
          <a:bodyPr/>
          <a:lstStyle/>
          <a:p>
            <a:r>
              <a:rPr lang="en-US" sz="1100" dirty="0">
                <a:latin typeface="Century Gothic" panose="020B0502020202020204" pitchFamily="34" charset="0"/>
              </a:rPr>
              <a:t>28/03/2021</a:t>
            </a:r>
          </a:p>
        </p:txBody>
      </p:sp>
    </p:spTree>
    <p:extLst>
      <p:ext uri="{BB962C8B-B14F-4D97-AF65-F5344CB8AC3E}">
        <p14:creationId xmlns:p14="http://schemas.microsoft.com/office/powerpoint/2010/main" val="848837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p:cNvGrpSpPr/>
          <p:nvPr/>
        </p:nvGrpSpPr>
        <p:grpSpPr>
          <a:xfrm>
            <a:off x="-3353" y="304426"/>
            <a:ext cx="3879632" cy="6249151"/>
            <a:chOff x="-5017698" y="304426"/>
            <a:chExt cx="3879632" cy="6249151"/>
          </a:xfrm>
        </p:grpSpPr>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rcRect l="10410" t="4439" r="4871" b="4439"/>
            <a:stretch>
              <a:fillRect/>
            </a:stretch>
          </p:blipFill>
          <p:spPr>
            <a:xfrm>
              <a:off x="-5017698" y="304426"/>
              <a:ext cx="3873359" cy="6249150"/>
            </a:xfrm>
            <a:custGeom>
              <a:avLst/>
              <a:gdLst>
                <a:gd name="connsiteX0" fmla="*/ 0 w 3873359"/>
                <a:gd name="connsiteY0" fmla="*/ 0 h 6249150"/>
                <a:gd name="connsiteX1" fmla="*/ 748784 w 3873359"/>
                <a:gd name="connsiteY1" fmla="*/ 0 h 6249150"/>
                <a:gd name="connsiteX2" fmla="*/ 3873359 w 3873359"/>
                <a:gd name="connsiteY2" fmla="*/ 3124575 h 6249150"/>
                <a:gd name="connsiteX3" fmla="*/ 748784 w 3873359"/>
                <a:gd name="connsiteY3" fmla="*/ 6249150 h 6249150"/>
                <a:gd name="connsiteX4" fmla="*/ 0 w 3873359"/>
                <a:gd name="connsiteY4" fmla="*/ 6249150 h 624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359" h="6249150">
                  <a:moveTo>
                    <a:pt x="0" y="0"/>
                  </a:moveTo>
                  <a:lnTo>
                    <a:pt x="748784" y="0"/>
                  </a:lnTo>
                  <a:cubicBezTo>
                    <a:pt x="2474439" y="0"/>
                    <a:pt x="3873359" y="1398920"/>
                    <a:pt x="3873359" y="3124575"/>
                  </a:cubicBezTo>
                  <a:cubicBezTo>
                    <a:pt x="3873359" y="4850230"/>
                    <a:pt x="2474439" y="6249150"/>
                    <a:pt x="748784" y="6249150"/>
                  </a:cubicBezTo>
                  <a:lnTo>
                    <a:pt x="0" y="6249150"/>
                  </a:lnTo>
                  <a:close/>
                </a:path>
              </a:pathLst>
            </a:custGeom>
            <a:solidFill>
              <a:srgbClr val="00CC00">
                <a:alpha val="77000"/>
              </a:srgbClr>
            </a:solidFill>
            <a:ln>
              <a:noFill/>
            </a:ln>
            <a:effectLst>
              <a:outerShdw sx="1000" sy="1000" algn="ctr" rotWithShape="0">
                <a:srgbClr val="000000"/>
              </a:outerShdw>
            </a:effectLst>
          </p:spPr>
        </p:pic>
        <p:sp>
          <p:nvSpPr>
            <p:cNvPr id="12" name="Freeform 11"/>
            <p:cNvSpPr/>
            <p:nvPr/>
          </p:nvSpPr>
          <p:spPr>
            <a:xfrm rot="5400000" flipH="1">
              <a:off x="-6202457" y="1489186"/>
              <a:ext cx="6249150" cy="3879632"/>
            </a:xfrm>
            <a:custGeom>
              <a:avLst/>
              <a:gdLst>
                <a:gd name="connsiteX0" fmla="*/ 6249150 w 6249150"/>
                <a:gd name="connsiteY0" fmla="*/ 3879632 h 3879632"/>
                <a:gd name="connsiteX1" fmla="*/ 6249150 w 6249150"/>
                <a:gd name="connsiteY1" fmla="*/ 3124575 h 3879632"/>
                <a:gd name="connsiteX2" fmla="*/ 3124575 w 6249150"/>
                <a:gd name="connsiteY2" fmla="*/ 0 h 3879632"/>
                <a:gd name="connsiteX3" fmla="*/ 0 w 6249150"/>
                <a:gd name="connsiteY3" fmla="*/ 3124575 h 3879632"/>
                <a:gd name="connsiteX4" fmla="*/ 0 w 6249150"/>
                <a:gd name="connsiteY4" fmla="*/ 3879632 h 3879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9150" h="3879632">
                  <a:moveTo>
                    <a:pt x="6249150" y="3879632"/>
                  </a:moveTo>
                  <a:lnTo>
                    <a:pt x="6249150" y="3124575"/>
                  </a:lnTo>
                  <a:cubicBezTo>
                    <a:pt x="6249150" y="1398920"/>
                    <a:pt x="4850230" y="0"/>
                    <a:pt x="3124575" y="0"/>
                  </a:cubicBezTo>
                  <a:cubicBezTo>
                    <a:pt x="1398920" y="0"/>
                    <a:pt x="0" y="1398920"/>
                    <a:pt x="0" y="3124575"/>
                  </a:cubicBezTo>
                  <a:lnTo>
                    <a:pt x="0" y="3879632"/>
                  </a:lnTo>
                  <a:close/>
                </a:path>
              </a:pathLst>
            </a:custGeom>
            <a:solidFill>
              <a:srgbClr val="419E3C">
                <a:alpha val="77000"/>
              </a:srgbClr>
            </a:solidFill>
            <a:ln>
              <a:solidFill>
                <a:srgbClr val="419E3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endParaRPr lang="en-US">
                <a:latin typeface="Century Gothic" panose="020B0502020202020204" pitchFamily="34" charset="0"/>
              </a:endParaRPr>
            </a:p>
          </p:txBody>
        </p:sp>
        <p:sp>
          <p:nvSpPr>
            <p:cNvPr id="25" name="Title 1"/>
            <p:cNvSpPr txBox="1">
              <a:spLocks/>
            </p:cNvSpPr>
            <p:nvPr/>
          </p:nvSpPr>
          <p:spPr>
            <a:xfrm>
              <a:off x="-4595462" y="2526017"/>
              <a:ext cx="3035160" cy="844825"/>
            </a:xfrm>
            <a:prstGeom prst="rect">
              <a:avLst/>
            </a:prstGeom>
          </p:spPr>
          <p:txBody>
            <a:bodyPr vert="horz" lIns="0" tIns="0" rIns="0" bIns="0" rtlCol="0" anchor="ctr">
              <a:noAutofit/>
            </a:bodyPr>
            <a:lstStyle>
              <a:lvl1pPr algn="ctr" defTabSz="914400" rtl="0" eaLnBrk="1" latinLnBrk="0" hangingPunct="1">
                <a:lnSpc>
                  <a:spcPct val="90000"/>
                </a:lnSpc>
                <a:spcBef>
                  <a:spcPct val="0"/>
                </a:spcBef>
                <a:buNone/>
                <a:defRPr sz="3600" b="1" kern="1200">
                  <a:solidFill>
                    <a:schemeClr val="tx1"/>
                  </a:solidFill>
                  <a:latin typeface="Century Gothic" panose="020B0502020202020204" pitchFamily="34" charset="0"/>
                  <a:ea typeface="+mj-ea"/>
                  <a:cs typeface="+mj-cs"/>
                </a:defRPr>
              </a:lvl1pPr>
            </a:lstStyle>
            <a:p>
              <a:pPr algn="l"/>
              <a:r>
                <a:rPr lang="en-US" dirty="0">
                  <a:solidFill>
                    <a:srgbClr val="FFFF00"/>
                  </a:solidFill>
                </a:rPr>
                <a:t>Does Ghana recognize Dual Citizenship?  </a:t>
              </a:r>
              <a:br>
                <a:rPr lang="en-US" dirty="0">
                  <a:solidFill>
                    <a:srgbClr val="FFFF00"/>
                  </a:solidFill>
                </a:rPr>
              </a:br>
              <a:endParaRPr lang="en-US" dirty="0">
                <a:solidFill>
                  <a:schemeClr val="bg1"/>
                </a:solidFill>
              </a:endParaRPr>
            </a:p>
          </p:txBody>
        </p:sp>
      </p:grpSp>
      <p:grpSp>
        <p:nvGrpSpPr>
          <p:cNvPr id="37" name="Group 36"/>
          <p:cNvGrpSpPr/>
          <p:nvPr/>
        </p:nvGrpSpPr>
        <p:grpSpPr>
          <a:xfrm>
            <a:off x="6991029" y="1771650"/>
            <a:ext cx="1866900" cy="3587496"/>
            <a:chOff x="6505575" y="1857375"/>
            <a:chExt cx="1866900" cy="3587496"/>
          </a:xfrm>
        </p:grpSpPr>
        <p:sp>
          <p:nvSpPr>
            <p:cNvPr id="27" name="Arc 26"/>
            <p:cNvSpPr/>
            <p:nvPr/>
          </p:nvSpPr>
          <p:spPr>
            <a:xfrm>
              <a:off x="6505575" y="1857375"/>
              <a:ext cx="1866900" cy="1866900"/>
            </a:xfrm>
            <a:prstGeom prst="arc">
              <a:avLst>
                <a:gd name="adj1" fmla="val 639775"/>
                <a:gd name="adj2" fmla="val 5848998"/>
              </a:avLst>
            </a:prstGeom>
            <a:ln w="508000" cap="rnd">
              <a:solidFill>
                <a:srgbClr val="1D1F3A"/>
              </a:solidFill>
            </a:ln>
          </p:spPr>
          <p:style>
            <a:lnRef idx="1">
              <a:schemeClr val="accent1"/>
            </a:lnRef>
            <a:fillRef idx="0">
              <a:schemeClr val="accent1"/>
            </a:fillRef>
            <a:effectRef idx="0">
              <a:schemeClr val="accent1"/>
            </a:effectRef>
            <a:fontRef idx="minor">
              <a:schemeClr val="tx1"/>
            </a:fontRef>
          </p:style>
          <p:txBody>
            <a:bodyPr rtlCol="0" anchor="ctr"/>
            <a:lstStyle/>
            <a:p>
              <a:pPr algn="just"/>
              <a:endParaRPr lang="en-US">
                <a:latin typeface="Century Gothic" panose="020B0502020202020204" pitchFamily="34" charset="0"/>
              </a:endParaRPr>
            </a:p>
          </p:txBody>
        </p:sp>
        <p:cxnSp>
          <p:nvCxnSpPr>
            <p:cNvPr id="29" name="Straight Connector 28"/>
            <p:cNvCxnSpPr/>
            <p:nvPr/>
          </p:nvCxnSpPr>
          <p:spPr>
            <a:xfrm>
              <a:off x="7305675" y="3724275"/>
              <a:ext cx="0" cy="723900"/>
            </a:xfrm>
            <a:prstGeom prst="line">
              <a:avLst/>
            </a:prstGeom>
            <a:ln w="508000" cap="rnd">
              <a:solidFill>
                <a:srgbClr val="1D1F3A"/>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7019925" y="4873371"/>
              <a:ext cx="571500" cy="571500"/>
            </a:xfrm>
            <a:prstGeom prst="ellipse">
              <a:avLst/>
            </a:prstGeom>
            <a:solidFill>
              <a:srgbClr val="1D1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latin typeface="Century Gothic" panose="020B0502020202020204" pitchFamily="34" charset="0"/>
              </a:endParaRPr>
            </a:p>
          </p:txBody>
        </p:sp>
        <p:sp>
          <p:nvSpPr>
            <p:cNvPr id="26" name="Arc 25"/>
            <p:cNvSpPr/>
            <p:nvPr/>
          </p:nvSpPr>
          <p:spPr>
            <a:xfrm>
              <a:off x="6505575" y="1857375"/>
              <a:ext cx="1866900" cy="1866900"/>
            </a:xfrm>
            <a:prstGeom prst="arc">
              <a:avLst>
                <a:gd name="adj1" fmla="val 11396680"/>
                <a:gd name="adj2" fmla="val 700159"/>
              </a:avLst>
            </a:prstGeom>
            <a:ln w="508000" cap="rnd">
              <a:solidFill>
                <a:srgbClr val="0CC59B">
                  <a:alpha val="65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just"/>
              <a:endParaRPr lang="en-US">
                <a:latin typeface="Century Gothic" panose="020B0502020202020204" pitchFamily="34" charset="0"/>
              </a:endParaRPr>
            </a:p>
          </p:txBody>
        </p:sp>
      </p:grpSp>
      <p:cxnSp>
        <p:nvCxnSpPr>
          <p:cNvPr id="39" name="Straight Connector 38"/>
          <p:cNvCxnSpPr/>
          <p:nvPr/>
        </p:nvCxnSpPr>
        <p:spPr>
          <a:xfrm flipH="1">
            <a:off x="4528429" y="2314575"/>
            <a:ext cx="2339096" cy="0"/>
          </a:xfrm>
          <a:prstGeom prst="line">
            <a:avLst/>
          </a:prstGeom>
          <a:ln>
            <a:solidFill>
              <a:srgbClr val="5DD5BA"/>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8420100" y="3638550"/>
            <a:ext cx="2900430" cy="0"/>
          </a:xfrm>
          <a:prstGeom prst="line">
            <a:avLst/>
          </a:prstGeom>
          <a:ln>
            <a:solidFill>
              <a:srgbClr val="1D1F3A"/>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531681" y="1838487"/>
            <a:ext cx="1798486" cy="369332"/>
          </a:xfrm>
          <a:prstGeom prst="rect">
            <a:avLst/>
          </a:prstGeom>
          <a:noFill/>
        </p:spPr>
        <p:txBody>
          <a:bodyPr wrap="square" lIns="0" tIns="0" rIns="0" bIns="0" rtlCol="0" anchor="ctr">
            <a:spAutoFit/>
          </a:bodyPr>
          <a:lstStyle/>
          <a:p>
            <a:pPr algn="just"/>
            <a:r>
              <a:rPr lang="en-US" sz="2400" b="1" dirty="0">
                <a:solidFill>
                  <a:srgbClr val="0CC59B"/>
                </a:solidFill>
                <a:latin typeface="Century Gothic" panose="020B0502020202020204" pitchFamily="34" charset="0"/>
              </a:rPr>
              <a:t>Before 1999</a:t>
            </a:r>
          </a:p>
        </p:txBody>
      </p:sp>
      <p:sp>
        <p:nvSpPr>
          <p:cNvPr id="42" name="TextBox 41"/>
          <p:cNvSpPr txBox="1"/>
          <p:nvPr/>
        </p:nvSpPr>
        <p:spPr>
          <a:xfrm>
            <a:off x="4528429" y="2420835"/>
            <a:ext cx="1798486" cy="1077218"/>
          </a:xfrm>
          <a:prstGeom prst="rect">
            <a:avLst/>
          </a:prstGeom>
          <a:noFill/>
        </p:spPr>
        <p:txBody>
          <a:bodyPr wrap="square" lIns="0" tIns="0" rIns="0" bIns="0" rtlCol="0" anchor="ctr">
            <a:spAutoFit/>
          </a:bodyPr>
          <a:lstStyle/>
          <a:p>
            <a:r>
              <a:rPr lang="en-US" sz="1400" b="1" dirty="0">
                <a:solidFill>
                  <a:srgbClr val="1D1F3A"/>
                </a:solidFill>
                <a:latin typeface="Century Gothic" panose="020B0502020202020204" pitchFamily="34" charset="0"/>
              </a:rPr>
              <a:t>NO</a:t>
            </a:r>
          </a:p>
          <a:p>
            <a:r>
              <a:rPr lang="en-US" sz="1400" i="1" dirty="0">
                <a:solidFill>
                  <a:srgbClr val="1D1F3A"/>
                </a:solidFill>
                <a:latin typeface="Century Gothic" panose="020B0502020202020204" pitchFamily="34" charset="0"/>
              </a:rPr>
              <a:t>Except:</a:t>
            </a:r>
          </a:p>
          <a:p>
            <a:pPr marL="285750" indent="-285750">
              <a:buFont typeface="Wingdings" panose="05000000000000000000" pitchFamily="2" charset="2"/>
              <a:buChar char="Ø"/>
            </a:pPr>
            <a:r>
              <a:rPr lang="en-US" sz="1400" dirty="0">
                <a:solidFill>
                  <a:srgbClr val="1D1F3A"/>
                </a:solidFill>
                <a:latin typeface="Century Gothic" panose="020B0502020202020204" pitchFamily="34" charset="0"/>
              </a:rPr>
              <a:t>Children</a:t>
            </a:r>
          </a:p>
          <a:p>
            <a:pPr marL="285750" indent="-285750">
              <a:buFont typeface="Wingdings" panose="05000000000000000000" pitchFamily="2" charset="2"/>
              <a:buChar char="Ø"/>
            </a:pPr>
            <a:r>
              <a:rPr lang="en-US" sz="1400" dirty="0">
                <a:solidFill>
                  <a:srgbClr val="1D1F3A"/>
                </a:solidFill>
                <a:latin typeface="Century Gothic" panose="020B0502020202020204" pitchFamily="34" charset="0"/>
              </a:rPr>
              <a:t> Citizenship by Marriage. </a:t>
            </a:r>
          </a:p>
        </p:txBody>
      </p:sp>
      <p:sp>
        <p:nvSpPr>
          <p:cNvPr id="43" name="TextBox 42"/>
          <p:cNvSpPr txBox="1"/>
          <p:nvPr/>
        </p:nvSpPr>
        <p:spPr>
          <a:xfrm>
            <a:off x="9522043" y="3152528"/>
            <a:ext cx="1798486" cy="369332"/>
          </a:xfrm>
          <a:prstGeom prst="rect">
            <a:avLst/>
          </a:prstGeom>
          <a:noFill/>
        </p:spPr>
        <p:txBody>
          <a:bodyPr wrap="square" lIns="0" tIns="0" rIns="0" bIns="0" rtlCol="0" anchor="ctr">
            <a:spAutoFit/>
          </a:bodyPr>
          <a:lstStyle/>
          <a:p>
            <a:pPr algn="just"/>
            <a:r>
              <a:rPr lang="en-US" sz="2400" b="1" dirty="0">
                <a:solidFill>
                  <a:srgbClr val="1D1F3A"/>
                </a:solidFill>
                <a:latin typeface="Century Gothic" panose="020B0502020202020204" pitchFamily="34" charset="0"/>
              </a:rPr>
              <a:t>After 1999</a:t>
            </a:r>
          </a:p>
        </p:txBody>
      </p:sp>
      <p:sp>
        <p:nvSpPr>
          <p:cNvPr id="44" name="TextBox 43"/>
          <p:cNvSpPr txBox="1"/>
          <p:nvPr/>
        </p:nvSpPr>
        <p:spPr>
          <a:xfrm>
            <a:off x="8514080" y="3743319"/>
            <a:ext cx="2838133" cy="1723549"/>
          </a:xfrm>
          <a:prstGeom prst="rect">
            <a:avLst/>
          </a:prstGeom>
          <a:noFill/>
        </p:spPr>
        <p:txBody>
          <a:bodyPr wrap="square" lIns="0" tIns="0" rIns="0" bIns="0" rtlCol="0" anchor="ctr">
            <a:spAutoFit/>
          </a:bodyPr>
          <a:lstStyle/>
          <a:p>
            <a:r>
              <a:rPr lang="en-US" sz="1400" dirty="0">
                <a:solidFill>
                  <a:srgbClr val="1D1F3A"/>
                </a:solidFill>
                <a:latin typeface="Century Gothic" panose="020B0502020202020204" pitchFamily="34" charset="0"/>
              </a:rPr>
              <a:t> </a:t>
            </a:r>
            <a:r>
              <a:rPr lang="en-US" sz="1400" b="1" dirty="0">
                <a:solidFill>
                  <a:srgbClr val="1D1F3A"/>
                </a:solidFill>
                <a:latin typeface="Century Gothic" panose="020B0502020202020204" pitchFamily="34" charset="0"/>
              </a:rPr>
              <a:t>YES</a:t>
            </a:r>
          </a:p>
          <a:p>
            <a:pPr marL="285750" indent="-285750">
              <a:buFont typeface="Wingdings" panose="05000000000000000000" pitchFamily="2" charset="2"/>
              <a:buChar char="Ø"/>
            </a:pPr>
            <a:r>
              <a:rPr lang="en-US" sz="1400" dirty="0">
                <a:solidFill>
                  <a:srgbClr val="1D1F3A"/>
                </a:solidFill>
                <a:latin typeface="Century Gothic" panose="020B0502020202020204" pitchFamily="34" charset="0"/>
              </a:rPr>
              <a:t>The Constitution (Amendment) Act, 1999 (Act 527)</a:t>
            </a:r>
          </a:p>
          <a:p>
            <a:pPr marL="285750" indent="-285750">
              <a:buFont typeface="Wingdings" panose="05000000000000000000" pitchFamily="2" charset="2"/>
              <a:buChar char="Ø"/>
            </a:pPr>
            <a:r>
              <a:rPr lang="en-US" sz="1400" dirty="0">
                <a:solidFill>
                  <a:srgbClr val="1D1F3A"/>
                </a:solidFill>
                <a:latin typeface="Century Gothic" panose="020B0502020202020204" pitchFamily="34" charset="0"/>
              </a:rPr>
              <a:t>Citizenship Act, 2000/2002.</a:t>
            </a:r>
          </a:p>
          <a:p>
            <a:pPr marL="285750" indent="-285750">
              <a:buFont typeface="Wingdings" panose="05000000000000000000" pitchFamily="2" charset="2"/>
              <a:buChar char="Ø"/>
            </a:pPr>
            <a:r>
              <a:rPr lang="en-US" sz="1400" dirty="0">
                <a:solidFill>
                  <a:srgbClr val="1D1F3A"/>
                </a:solidFill>
                <a:latin typeface="Century Gothic" panose="020B0502020202020204" pitchFamily="34" charset="0"/>
              </a:rPr>
              <a:t>Citizenship Regulations, 2001.</a:t>
            </a:r>
          </a:p>
          <a:p>
            <a:pPr marL="285750" indent="-285750">
              <a:buFont typeface="Wingdings" panose="05000000000000000000" pitchFamily="2" charset="2"/>
              <a:buChar char="Ø"/>
            </a:pPr>
            <a:r>
              <a:rPr lang="en-US" sz="1400" dirty="0">
                <a:solidFill>
                  <a:srgbClr val="1D1F3A"/>
                </a:solidFill>
                <a:latin typeface="Century Gothic" panose="020B0502020202020204" pitchFamily="34" charset="0"/>
              </a:rPr>
              <a:t>No need for a Green Card; </a:t>
            </a:r>
            <a:r>
              <a:rPr lang="en-US" sz="1400" dirty="0" err="1">
                <a:solidFill>
                  <a:srgbClr val="1D1F3A"/>
                </a:solidFill>
                <a:latin typeface="Century Gothic" panose="020B0502020202020204" pitchFamily="34" charset="0"/>
              </a:rPr>
              <a:t>Asare</a:t>
            </a:r>
            <a:r>
              <a:rPr lang="en-US" sz="1400" dirty="0">
                <a:solidFill>
                  <a:srgbClr val="1D1F3A"/>
                </a:solidFill>
                <a:latin typeface="Century Gothic" panose="020B0502020202020204" pitchFamily="34" charset="0"/>
              </a:rPr>
              <a:t> v. A-G</a:t>
            </a:r>
          </a:p>
        </p:txBody>
      </p:sp>
      <p:sp>
        <p:nvSpPr>
          <p:cNvPr id="59" name="Slide Number Placeholder 58"/>
          <p:cNvSpPr>
            <a:spLocks noGrp="1"/>
          </p:cNvSpPr>
          <p:nvPr>
            <p:ph type="sldNum" sz="quarter" idx="12"/>
          </p:nvPr>
        </p:nvSpPr>
        <p:spPr/>
        <p:txBody>
          <a:bodyPr/>
          <a:lstStyle/>
          <a:p>
            <a:pPr algn="just"/>
            <a:fld id="{69C7E7DE-30F0-4397-9796-DF6D2B684495}" type="slidenum">
              <a:rPr lang="en-US" smtClean="0">
                <a:latin typeface="Century Gothic" panose="020B0502020202020204" pitchFamily="34" charset="0"/>
              </a:rPr>
              <a:pPr algn="just"/>
              <a:t>5</a:t>
            </a:fld>
            <a:endParaRPr lang="en-US" dirty="0">
              <a:latin typeface="Century Gothic" panose="020B0502020202020204" pitchFamily="34" charset="0"/>
            </a:endParaRPr>
          </a:p>
        </p:txBody>
      </p:sp>
      <p:pic>
        <p:nvPicPr>
          <p:cNvPr id="3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60412" y="1520"/>
            <a:ext cx="1423480" cy="60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Footer Placeholder 8"/>
          <p:cNvSpPr>
            <a:spLocks noGrp="1"/>
          </p:cNvSpPr>
          <p:nvPr>
            <p:ph type="ftr" sz="quarter" idx="11"/>
          </p:nvPr>
        </p:nvSpPr>
        <p:spPr>
          <a:xfrm>
            <a:off x="4800600" y="6488969"/>
            <a:ext cx="4648200" cy="365125"/>
          </a:xfrm>
        </p:spPr>
        <p:txBody>
          <a:bodyPr/>
          <a:lstStyle/>
          <a:p>
            <a:r>
              <a:rPr lang="en-US" sz="1100" dirty="0">
                <a:solidFill>
                  <a:schemeClr val="tx1"/>
                </a:solidFill>
                <a:latin typeface="Century Gothic" panose="020B0502020202020204" pitchFamily="34" charset="0"/>
              </a:rPr>
              <a:t>Atuguba &amp; Associates Presentation</a:t>
            </a:r>
          </a:p>
        </p:txBody>
      </p:sp>
      <p:sp>
        <p:nvSpPr>
          <p:cNvPr id="28" name="Date Placeholder 7"/>
          <p:cNvSpPr>
            <a:spLocks noGrp="1"/>
          </p:cNvSpPr>
          <p:nvPr>
            <p:ph type="dt" sz="half" idx="10"/>
          </p:nvPr>
        </p:nvSpPr>
        <p:spPr>
          <a:xfrm>
            <a:off x="3320374" y="6499875"/>
            <a:ext cx="2618510" cy="365125"/>
          </a:xfrm>
        </p:spPr>
        <p:txBody>
          <a:bodyPr/>
          <a:lstStyle/>
          <a:p>
            <a:r>
              <a:rPr lang="en-US" sz="1100" dirty="0">
                <a:latin typeface="Century Gothic" panose="020B0502020202020204" pitchFamily="34" charset="0"/>
              </a:rPr>
              <a:t>28/03/2021</a:t>
            </a:r>
          </a:p>
        </p:txBody>
      </p:sp>
    </p:spTree>
    <p:extLst>
      <p:ext uri="{BB962C8B-B14F-4D97-AF65-F5344CB8AC3E}">
        <p14:creationId xmlns:p14="http://schemas.microsoft.com/office/powerpoint/2010/main" val="1052045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80"/>
          <p:cNvPicPr>
            <a:picLocks noChangeAspect="1"/>
          </p:cNvPicPr>
          <p:nvPr/>
        </p:nvPicPr>
        <p:blipFill>
          <a:blip r:embed="rId4" cstate="screen">
            <a:extLst>
              <a:ext uri="{28A0092B-C50C-407E-A947-70E740481C1C}">
                <a14:useLocalDpi xmlns:a14="http://schemas.microsoft.com/office/drawing/2010/main"/>
              </a:ext>
            </a:extLst>
          </a:blip>
          <a:srcRect l="10410" t="4439" r="4871" b="4439"/>
          <a:stretch>
            <a:fillRect/>
          </a:stretch>
        </p:blipFill>
        <p:spPr>
          <a:xfrm>
            <a:off x="1" y="304428"/>
            <a:ext cx="3873359" cy="6249150"/>
          </a:xfrm>
          <a:custGeom>
            <a:avLst/>
            <a:gdLst>
              <a:gd name="connsiteX0" fmla="*/ 0 w 3873359"/>
              <a:gd name="connsiteY0" fmla="*/ 0 h 6249150"/>
              <a:gd name="connsiteX1" fmla="*/ 748784 w 3873359"/>
              <a:gd name="connsiteY1" fmla="*/ 0 h 6249150"/>
              <a:gd name="connsiteX2" fmla="*/ 3873359 w 3873359"/>
              <a:gd name="connsiteY2" fmla="*/ 3124575 h 6249150"/>
              <a:gd name="connsiteX3" fmla="*/ 748784 w 3873359"/>
              <a:gd name="connsiteY3" fmla="*/ 6249150 h 6249150"/>
              <a:gd name="connsiteX4" fmla="*/ 0 w 3873359"/>
              <a:gd name="connsiteY4" fmla="*/ 6249150 h 624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359" h="6249150">
                <a:moveTo>
                  <a:pt x="0" y="0"/>
                </a:moveTo>
                <a:lnTo>
                  <a:pt x="748784" y="0"/>
                </a:lnTo>
                <a:cubicBezTo>
                  <a:pt x="2474439" y="0"/>
                  <a:pt x="3873359" y="1398920"/>
                  <a:pt x="3873359" y="3124575"/>
                </a:cubicBezTo>
                <a:cubicBezTo>
                  <a:pt x="3873359" y="4850230"/>
                  <a:pt x="2474439" y="6249150"/>
                  <a:pt x="748784" y="6249150"/>
                </a:cubicBezTo>
                <a:lnTo>
                  <a:pt x="0" y="6249150"/>
                </a:lnTo>
                <a:close/>
              </a:path>
            </a:pathLst>
          </a:custGeom>
        </p:spPr>
      </p:pic>
      <p:sp>
        <p:nvSpPr>
          <p:cNvPr id="80" name="Freeform 79"/>
          <p:cNvSpPr/>
          <p:nvPr/>
        </p:nvSpPr>
        <p:spPr>
          <a:xfrm rot="5400000" flipH="1">
            <a:off x="-1184759" y="1489187"/>
            <a:ext cx="6249150" cy="3879632"/>
          </a:xfrm>
          <a:custGeom>
            <a:avLst/>
            <a:gdLst>
              <a:gd name="connsiteX0" fmla="*/ 6249150 w 6249150"/>
              <a:gd name="connsiteY0" fmla="*/ 3879632 h 3879632"/>
              <a:gd name="connsiteX1" fmla="*/ 6249150 w 6249150"/>
              <a:gd name="connsiteY1" fmla="*/ 3124575 h 3879632"/>
              <a:gd name="connsiteX2" fmla="*/ 3124575 w 6249150"/>
              <a:gd name="connsiteY2" fmla="*/ 0 h 3879632"/>
              <a:gd name="connsiteX3" fmla="*/ 0 w 6249150"/>
              <a:gd name="connsiteY3" fmla="*/ 3124575 h 3879632"/>
              <a:gd name="connsiteX4" fmla="*/ 0 w 6249150"/>
              <a:gd name="connsiteY4" fmla="*/ 3879632 h 3879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9150" h="3879632">
                <a:moveTo>
                  <a:pt x="6249150" y="3879632"/>
                </a:moveTo>
                <a:lnTo>
                  <a:pt x="6249150" y="3124575"/>
                </a:lnTo>
                <a:cubicBezTo>
                  <a:pt x="6249150" y="1398920"/>
                  <a:pt x="4850230" y="0"/>
                  <a:pt x="3124575" y="0"/>
                </a:cubicBezTo>
                <a:cubicBezTo>
                  <a:pt x="1398920" y="0"/>
                  <a:pt x="0" y="1398920"/>
                  <a:pt x="0" y="3124575"/>
                </a:cubicBezTo>
                <a:lnTo>
                  <a:pt x="0" y="3879632"/>
                </a:lnTo>
                <a:close/>
              </a:path>
            </a:pathLst>
          </a:custGeom>
          <a:solidFill>
            <a:srgbClr val="419E3C">
              <a:alpha val="77000"/>
            </a:srgbClr>
          </a:solidFill>
          <a:ln>
            <a:solidFill>
              <a:srgbClr val="419E3C"/>
            </a:solid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a:xfrm>
            <a:off x="299719" y="3087678"/>
            <a:ext cx="2839427" cy="729446"/>
          </a:xfrm>
        </p:spPr>
        <p:txBody>
          <a:bodyPr lIns="0" tIns="0" rIns="0" bIns="0">
            <a:noAutofit/>
          </a:bodyPr>
          <a:lstStyle/>
          <a:p>
            <a:pPr algn="l"/>
            <a:r>
              <a:rPr lang="en-US" dirty="0">
                <a:solidFill>
                  <a:srgbClr val="FFFF00"/>
                </a:solidFill>
              </a:rPr>
              <a:t>What are the rights and entitlements of a Dual Citizen? </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69C7E7DE-30F0-4397-9796-DF6D2B684495}" type="slidenum">
              <a:rPr lang="en-US" smtClean="0">
                <a:latin typeface="Century Gothic" panose="020B0502020202020204" pitchFamily="34" charset="0"/>
              </a:rPr>
              <a:pPr/>
              <a:t>6</a:t>
            </a:fld>
            <a:endParaRPr lang="en-US" dirty="0">
              <a:latin typeface="Century Gothic" panose="020B0502020202020204" pitchFamily="34" charset="0"/>
            </a:endParaRPr>
          </a:p>
        </p:txBody>
      </p:sp>
      <p:sp>
        <p:nvSpPr>
          <p:cNvPr id="26" name="Rectangle 25">
            <a:extLst>
              <a:ext uri="{FF2B5EF4-FFF2-40B4-BE49-F238E27FC236}">
                <a16:creationId xmlns:a16="http://schemas.microsoft.com/office/drawing/2014/main" id="{ACE8E913-0B51-4F11-93DD-6B320FC0480D}"/>
              </a:ext>
            </a:extLst>
          </p:cNvPr>
          <p:cNvSpPr/>
          <p:nvPr/>
        </p:nvSpPr>
        <p:spPr>
          <a:xfrm rot="10800000" flipV="1">
            <a:off x="4495751" y="1154518"/>
            <a:ext cx="6534368" cy="39054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Century Gothic" panose="020B0502020202020204" pitchFamily="34" charset="0"/>
              </a:rPr>
              <a:t>A Dual Citizen is a “full” citizen of Ghana. </a:t>
            </a:r>
          </a:p>
          <a:p>
            <a:endParaRPr lang="en-US" sz="2000" b="1" dirty="0">
              <a:solidFill>
                <a:schemeClr val="tx1"/>
              </a:solidFill>
              <a:latin typeface="Century Gothic" panose="020B0502020202020204" pitchFamily="34" charset="0"/>
            </a:endParaRPr>
          </a:p>
          <a:p>
            <a:r>
              <a:rPr lang="en-US" sz="2000" b="1" dirty="0">
                <a:solidFill>
                  <a:schemeClr val="tx1"/>
                </a:solidFill>
                <a:latin typeface="Century Gothic" panose="020B0502020202020204" pitchFamily="34" charset="0"/>
              </a:rPr>
              <a:t>S/he has almost all the rights of a non-dual citizen</a:t>
            </a:r>
            <a:r>
              <a:rPr lang="en-US" sz="2000" dirty="0">
                <a:solidFill>
                  <a:schemeClr val="tx1"/>
                </a:solidFill>
                <a:latin typeface="Century Gothic" panose="020B0502020202020204" pitchFamily="34" charset="0"/>
              </a:rPr>
              <a:t>:</a:t>
            </a:r>
          </a:p>
          <a:p>
            <a:endParaRPr lang="en-US" sz="2000" dirty="0">
              <a:solidFill>
                <a:schemeClr val="tx1"/>
              </a:solidFill>
              <a:latin typeface="Century Gothic" panose="020B0502020202020204" pitchFamily="34" charset="0"/>
            </a:endParaRPr>
          </a:p>
          <a:p>
            <a:pPr marL="342900" indent="-342900">
              <a:buFont typeface="Wingdings" panose="05000000000000000000" pitchFamily="2" charset="2"/>
              <a:buChar char="Ø"/>
            </a:pPr>
            <a:r>
              <a:rPr lang="en-US" sz="2000" dirty="0">
                <a:solidFill>
                  <a:schemeClr val="tx1"/>
                </a:solidFill>
                <a:latin typeface="Century Gothic" panose="020B0502020202020204" pitchFamily="34" charset="0"/>
              </a:rPr>
              <a:t>No need for work permit to work in Ghana</a:t>
            </a:r>
          </a:p>
          <a:p>
            <a:pPr marL="342900" indent="-342900">
              <a:buFont typeface="Wingdings" panose="05000000000000000000" pitchFamily="2" charset="2"/>
              <a:buChar char="Ø"/>
            </a:pPr>
            <a:r>
              <a:rPr lang="en-US" sz="2000" dirty="0">
                <a:solidFill>
                  <a:schemeClr val="tx1"/>
                </a:solidFill>
                <a:latin typeface="Century Gothic" panose="020B0502020202020204" pitchFamily="34" charset="0"/>
              </a:rPr>
              <a:t>Right of abode </a:t>
            </a:r>
          </a:p>
          <a:p>
            <a:pPr marL="342900" indent="-342900">
              <a:buFont typeface="Wingdings" panose="05000000000000000000" pitchFamily="2" charset="2"/>
              <a:buChar char="Ø"/>
            </a:pPr>
            <a:r>
              <a:rPr lang="en-US" sz="2000" dirty="0">
                <a:solidFill>
                  <a:schemeClr val="tx1"/>
                </a:solidFill>
                <a:latin typeface="Century Gothic" panose="020B0502020202020204" pitchFamily="34" charset="0"/>
              </a:rPr>
              <a:t>Right to vote</a:t>
            </a:r>
          </a:p>
          <a:p>
            <a:pPr marL="342900" indent="-342900">
              <a:buFont typeface="Wingdings" panose="05000000000000000000" pitchFamily="2" charset="2"/>
              <a:buChar char="Ø"/>
            </a:pPr>
            <a:r>
              <a:rPr lang="en-US" sz="2000" dirty="0">
                <a:solidFill>
                  <a:schemeClr val="tx1"/>
                </a:solidFill>
                <a:latin typeface="Century Gothic" panose="020B0502020202020204" pitchFamily="34" charset="0"/>
              </a:rPr>
              <a:t>No need for visa to enter Ghana</a:t>
            </a:r>
          </a:p>
          <a:p>
            <a:pPr marL="342900" indent="-342900">
              <a:buFont typeface="Wingdings" panose="05000000000000000000" pitchFamily="2" charset="2"/>
              <a:buChar char="Ø"/>
            </a:pPr>
            <a:r>
              <a:rPr lang="en-US" sz="2000" dirty="0">
                <a:solidFill>
                  <a:schemeClr val="tx1"/>
                </a:solidFill>
                <a:latin typeface="Century Gothic" panose="020B0502020202020204" pitchFamily="34" charset="0"/>
              </a:rPr>
              <a:t>ETC</a:t>
            </a:r>
          </a:p>
        </p:txBody>
      </p:sp>
      <p:grpSp>
        <p:nvGrpSpPr>
          <p:cNvPr id="49" name="Group 48"/>
          <p:cNvGrpSpPr/>
          <p:nvPr/>
        </p:nvGrpSpPr>
        <p:grpSpPr>
          <a:xfrm>
            <a:off x="3596640" y="432354"/>
            <a:ext cx="7945120" cy="1444327"/>
            <a:chOff x="5290511" y="1554595"/>
            <a:chExt cx="6058527" cy="998166"/>
          </a:xfrm>
        </p:grpSpPr>
        <p:sp>
          <p:nvSpPr>
            <p:cNvPr id="51" name="Oval 50"/>
            <p:cNvSpPr/>
            <p:nvPr/>
          </p:nvSpPr>
          <p:spPr>
            <a:xfrm>
              <a:off x="5290511" y="1554595"/>
              <a:ext cx="998166" cy="998166"/>
            </a:xfrm>
            <a:prstGeom prst="ellipse">
              <a:avLst/>
            </a:prstGeom>
            <a:gradFill>
              <a:gsLst>
                <a:gs pos="0">
                  <a:srgbClr val="DDEBCF"/>
                </a:gs>
                <a:gs pos="0">
                  <a:srgbClr val="9CB86E">
                    <a:alpha val="82000"/>
                  </a:srgbClr>
                </a:gs>
                <a:gs pos="63000">
                  <a:srgbClr val="156B13"/>
                </a:gs>
              </a:gsLst>
              <a:lin ang="7200000" scaled="0"/>
            </a:gradFill>
            <a:ln>
              <a:solidFill>
                <a:srgbClr val="419E3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Century Gothic" panose="020B0502020202020204" pitchFamily="34" charset="0"/>
              </a:endParaRPr>
            </a:p>
          </p:txBody>
        </p:sp>
        <p:cxnSp>
          <p:nvCxnSpPr>
            <p:cNvPr id="52" name="Straight Connector 51"/>
            <p:cNvCxnSpPr/>
            <p:nvPr/>
          </p:nvCxnSpPr>
          <p:spPr>
            <a:xfrm>
              <a:off x="6288677" y="2053678"/>
              <a:ext cx="4023723" cy="0"/>
            </a:xfrm>
            <a:prstGeom prst="line">
              <a:avLst/>
            </a:prstGeom>
            <a:ln>
              <a:solidFill>
                <a:srgbClr val="1D1F3A"/>
              </a:solidFill>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5603063" y="1795485"/>
              <a:ext cx="373062" cy="516386"/>
              <a:chOff x="12377738" y="2633663"/>
              <a:chExt cx="2549525" cy="3529012"/>
            </a:xfrm>
            <a:solidFill>
              <a:schemeClr val="bg1"/>
            </a:solidFill>
          </p:grpSpPr>
          <p:sp>
            <p:nvSpPr>
              <p:cNvPr id="55" name="Freeform 23"/>
              <p:cNvSpPr>
                <a:spLocks noEditPoints="1"/>
              </p:cNvSpPr>
              <p:nvPr/>
            </p:nvSpPr>
            <p:spPr bwMode="auto">
              <a:xfrm>
                <a:off x="13173076" y="5280025"/>
                <a:ext cx="882650" cy="882650"/>
              </a:xfrm>
              <a:custGeom>
                <a:avLst/>
                <a:gdLst>
                  <a:gd name="T0" fmla="*/ 486 w 556"/>
                  <a:gd name="T1" fmla="*/ 0 h 556"/>
                  <a:gd name="T2" fmla="*/ 70 w 556"/>
                  <a:gd name="T3" fmla="*/ 0 h 556"/>
                  <a:gd name="T4" fmla="*/ 70 w 556"/>
                  <a:gd name="T5" fmla="*/ 0 h 556"/>
                  <a:gd name="T6" fmla="*/ 56 w 556"/>
                  <a:gd name="T7" fmla="*/ 0 h 556"/>
                  <a:gd name="T8" fmla="*/ 44 w 556"/>
                  <a:gd name="T9" fmla="*/ 4 h 556"/>
                  <a:gd name="T10" fmla="*/ 32 w 556"/>
                  <a:gd name="T11" fmla="*/ 12 h 556"/>
                  <a:gd name="T12" fmla="*/ 22 w 556"/>
                  <a:gd name="T13" fmla="*/ 20 h 556"/>
                  <a:gd name="T14" fmla="*/ 22 w 556"/>
                  <a:gd name="T15" fmla="*/ 20 h 556"/>
                  <a:gd name="T16" fmla="*/ 12 w 556"/>
                  <a:gd name="T17" fmla="*/ 32 h 556"/>
                  <a:gd name="T18" fmla="*/ 6 w 556"/>
                  <a:gd name="T19" fmla="*/ 44 h 556"/>
                  <a:gd name="T20" fmla="*/ 2 w 556"/>
                  <a:gd name="T21" fmla="*/ 56 h 556"/>
                  <a:gd name="T22" fmla="*/ 0 w 556"/>
                  <a:gd name="T23" fmla="*/ 70 h 556"/>
                  <a:gd name="T24" fmla="*/ 0 w 556"/>
                  <a:gd name="T25" fmla="*/ 486 h 556"/>
                  <a:gd name="T26" fmla="*/ 0 w 556"/>
                  <a:gd name="T27" fmla="*/ 486 h 556"/>
                  <a:gd name="T28" fmla="*/ 2 w 556"/>
                  <a:gd name="T29" fmla="*/ 500 h 556"/>
                  <a:gd name="T30" fmla="*/ 6 w 556"/>
                  <a:gd name="T31" fmla="*/ 512 h 556"/>
                  <a:gd name="T32" fmla="*/ 12 w 556"/>
                  <a:gd name="T33" fmla="*/ 524 h 556"/>
                  <a:gd name="T34" fmla="*/ 22 w 556"/>
                  <a:gd name="T35" fmla="*/ 534 h 556"/>
                  <a:gd name="T36" fmla="*/ 22 w 556"/>
                  <a:gd name="T37" fmla="*/ 534 h 556"/>
                  <a:gd name="T38" fmla="*/ 32 w 556"/>
                  <a:gd name="T39" fmla="*/ 544 h 556"/>
                  <a:gd name="T40" fmla="*/ 44 w 556"/>
                  <a:gd name="T41" fmla="*/ 550 h 556"/>
                  <a:gd name="T42" fmla="*/ 56 w 556"/>
                  <a:gd name="T43" fmla="*/ 554 h 556"/>
                  <a:gd name="T44" fmla="*/ 70 w 556"/>
                  <a:gd name="T45" fmla="*/ 556 h 556"/>
                  <a:gd name="T46" fmla="*/ 486 w 556"/>
                  <a:gd name="T47" fmla="*/ 556 h 556"/>
                  <a:gd name="T48" fmla="*/ 486 w 556"/>
                  <a:gd name="T49" fmla="*/ 556 h 556"/>
                  <a:gd name="T50" fmla="*/ 500 w 556"/>
                  <a:gd name="T51" fmla="*/ 554 h 556"/>
                  <a:gd name="T52" fmla="*/ 512 w 556"/>
                  <a:gd name="T53" fmla="*/ 550 h 556"/>
                  <a:gd name="T54" fmla="*/ 524 w 556"/>
                  <a:gd name="T55" fmla="*/ 544 h 556"/>
                  <a:gd name="T56" fmla="*/ 536 w 556"/>
                  <a:gd name="T57" fmla="*/ 534 h 556"/>
                  <a:gd name="T58" fmla="*/ 536 w 556"/>
                  <a:gd name="T59" fmla="*/ 534 h 556"/>
                  <a:gd name="T60" fmla="*/ 544 w 556"/>
                  <a:gd name="T61" fmla="*/ 524 h 556"/>
                  <a:gd name="T62" fmla="*/ 550 w 556"/>
                  <a:gd name="T63" fmla="*/ 512 h 556"/>
                  <a:gd name="T64" fmla="*/ 554 w 556"/>
                  <a:gd name="T65" fmla="*/ 500 h 556"/>
                  <a:gd name="T66" fmla="*/ 556 w 556"/>
                  <a:gd name="T67" fmla="*/ 486 h 556"/>
                  <a:gd name="T68" fmla="*/ 556 w 556"/>
                  <a:gd name="T69" fmla="*/ 70 h 556"/>
                  <a:gd name="T70" fmla="*/ 556 w 556"/>
                  <a:gd name="T71" fmla="*/ 70 h 556"/>
                  <a:gd name="T72" fmla="*/ 554 w 556"/>
                  <a:gd name="T73" fmla="*/ 56 h 556"/>
                  <a:gd name="T74" fmla="*/ 550 w 556"/>
                  <a:gd name="T75" fmla="*/ 44 h 556"/>
                  <a:gd name="T76" fmla="*/ 544 w 556"/>
                  <a:gd name="T77" fmla="*/ 32 h 556"/>
                  <a:gd name="T78" fmla="*/ 536 w 556"/>
                  <a:gd name="T79" fmla="*/ 20 h 556"/>
                  <a:gd name="T80" fmla="*/ 536 w 556"/>
                  <a:gd name="T81" fmla="*/ 20 h 556"/>
                  <a:gd name="T82" fmla="*/ 524 w 556"/>
                  <a:gd name="T83" fmla="*/ 12 h 556"/>
                  <a:gd name="T84" fmla="*/ 512 w 556"/>
                  <a:gd name="T85" fmla="*/ 4 h 556"/>
                  <a:gd name="T86" fmla="*/ 500 w 556"/>
                  <a:gd name="T87" fmla="*/ 0 h 556"/>
                  <a:gd name="T88" fmla="*/ 486 w 556"/>
                  <a:gd name="T89" fmla="*/ 0 h 556"/>
                  <a:gd name="T90" fmla="*/ 486 w 556"/>
                  <a:gd name="T91" fmla="*/ 0 h 556"/>
                  <a:gd name="T92" fmla="*/ 486 w 556"/>
                  <a:gd name="T93" fmla="*/ 0 h 556"/>
                  <a:gd name="T94" fmla="*/ 486 w 556"/>
                  <a:gd name="T95" fmla="*/ 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6" h="556">
                    <a:moveTo>
                      <a:pt x="486" y="0"/>
                    </a:moveTo>
                    <a:lnTo>
                      <a:pt x="70" y="0"/>
                    </a:lnTo>
                    <a:lnTo>
                      <a:pt x="70" y="0"/>
                    </a:lnTo>
                    <a:lnTo>
                      <a:pt x="56" y="0"/>
                    </a:lnTo>
                    <a:lnTo>
                      <a:pt x="44" y="4"/>
                    </a:lnTo>
                    <a:lnTo>
                      <a:pt x="32" y="12"/>
                    </a:lnTo>
                    <a:lnTo>
                      <a:pt x="22" y="20"/>
                    </a:lnTo>
                    <a:lnTo>
                      <a:pt x="22" y="20"/>
                    </a:lnTo>
                    <a:lnTo>
                      <a:pt x="12" y="32"/>
                    </a:lnTo>
                    <a:lnTo>
                      <a:pt x="6" y="44"/>
                    </a:lnTo>
                    <a:lnTo>
                      <a:pt x="2" y="56"/>
                    </a:lnTo>
                    <a:lnTo>
                      <a:pt x="0" y="70"/>
                    </a:lnTo>
                    <a:lnTo>
                      <a:pt x="0" y="486"/>
                    </a:lnTo>
                    <a:lnTo>
                      <a:pt x="0" y="486"/>
                    </a:lnTo>
                    <a:lnTo>
                      <a:pt x="2" y="500"/>
                    </a:lnTo>
                    <a:lnTo>
                      <a:pt x="6" y="512"/>
                    </a:lnTo>
                    <a:lnTo>
                      <a:pt x="12" y="524"/>
                    </a:lnTo>
                    <a:lnTo>
                      <a:pt x="22" y="534"/>
                    </a:lnTo>
                    <a:lnTo>
                      <a:pt x="22" y="534"/>
                    </a:lnTo>
                    <a:lnTo>
                      <a:pt x="32" y="544"/>
                    </a:lnTo>
                    <a:lnTo>
                      <a:pt x="44" y="550"/>
                    </a:lnTo>
                    <a:lnTo>
                      <a:pt x="56" y="554"/>
                    </a:lnTo>
                    <a:lnTo>
                      <a:pt x="70" y="556"/>
                    </a:lnTo>
                    <a:lnTo>
                      <a:pt x="486" y="556"/>
                    </a:lnTo>
                    <a:lnTo>
                      <a:pt x="486" y="556"/>
                    </a:lnTo>
                    <a:lnTo>
                      <a:pt x="500" y="554"/>
                    </a:lnTo>
                    <a:lnTo>
                      <a:pt x="512" y="550"/>
                    </a:lnTo>
                    <a:lnTo>
                      <a:pt x="524" y="544"/>
                    </a:lnTo>
                    <a:lnTo>
                      <a:pt x="536" y="534"/>
                    </a:lnTo>
                    <a:lnTo>
                      <a:pt x="536" y="534"/>
                    </a:lnTo>
                    <a:lnTo>
                      <a:pt x="544" y="524"/>
                    </a:lnTo>
                    <a:lnTo>
                      <a:pt x="550" y="512"/>
                    </a:lnTo>
                    <a:lnTo>
                      <a:pt x="554" y="500"/>
                    </a:lnTo>
                    <a:lnTo>
                      <a:pt x="556" y="486"/>
                    </a:lnTo>
                    <a:lnTo>
                      <a:pt x="556" y="70"/>
                    </a:lnTo>
                    <a:lnTo>
                      <a:pt x="556" y="70"/>
                    </a:lnTo>
                    <a:lnTo>
                      <a:pt x="554" y="56"/>
                    </a:lnTo>
                    <a:lnTo>
                      <a:pt x="550" y="44"/>
                    </a:lnTo>
                    <a:lnTo>
                      <a:pt x="544" y="32"/>
                    </a:lnTo>
                    <a:lnTo>
                      <a:pt x="536" y="20"/>
                    </a:lnTo>
                    <a:lnTo>
                      <a:pt x="536" y="20"/>
                    </a:lnTo>
                    <a:lnTo>
                      <a:pt x="524" y="12"/>
                    </a:lnTo>
                    <a:lnTo>
                      <a:pt x="512" y="4"/>
                    </a:lnTo>
                    <a:lnTo>
                      <a:pt x="500" y="0"/>
                    </a:lnTo>
                    <a:lnTo>
                      <a:pt x="486" y="0"/>
                    </a:lnTo>
                    <a:lnTo>
                      <a:pt x="486" y="0"/>
                    </a:lnTo>
                    <a:close/>
                    <a:moveTo>
                      <a:pt x="486" y="0"/>
                    </a:moveTo>
                    <a:lnTo>
                      <a:pt x="486" y="0"/>
                    </a:lnTo>
                    <a:close/>
                  </a:path>
                </a:pathLst>
              </a:custGeom>
              <a:grpFill/>
              <a:ln>
                <a:noFill/>
              </a:ln>
              <a:effectLst>
                <a:innerShdw blurRad="63500" dist="50800" dir="13500000">
                  <a:prstClr val="black">
                    <a:alpha val="22000"/>
                  </a:prstClr>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entury Gothic" panose="020B0502020202020204" pitchFamily="34" charset="0"/>
                </a:endParaRPr>
              </a:p>
            </p:txBody>
          </p:sp>
          <p:sp>
            <p:nvSpPr>
              <p:cNvPr id="56" name="Freeform 26"/>
              <p:cNvSpPr>
                <a:spLocks noEditPoints="1"/>
              </p:cNvSpPr>
              <p:nvPr/>
            </p:nvSpPr>
            <p:spPr bwMode="auto">
              <a:xfrm>
                <a:off x="12377738" y="2633663"/>
                <a:ext cx="2549525" cy="2468562"/>
              </a:xfrm>
              <a:custGeom>
                <a:avLst/>
                <a:gdLst>
                  <a:gd name="T0" fmla="*/ 1498 w 1606"/>
                  <a:gd name="T1" fmla="*/ 356 h 1555"/>
                  <a:gd name="T2" fmla="*/ 1406 w 1606"/>
                  <a:gd name="T3" fmla="*/ 246 h 1555"/>
                  <a:gd name="T4" fmla="*/ 1322 w 1606"/>
                  <a:gd name="T5" fmla="*/ 176 h 1555"/>
                  <a:gd name="T6" fmla="*/ 1199 w 1606"/>
                  <a:gd name="T7" fmla="*/ 100 h 1555"/>
                  <a:gd name="T8" fmla="*/ 1097 w 1606"/>
                  <a:gd name="T9" fmla="*/ 54 h 1555"/>
                  <a:gd name="T10" fmla="*/ 957 w 1606"/>
                  <a:gd name="T11" fmla="*/ 14 h 1555"/>
                  <a:gd name="T12" fmla="*/ 817 w 1606"/>
                  <a:gd name="T13" fmla="*/ 0 h 1555"/>
                  <a:gd name="T14" fmla="*/ 629 w 1606"/>
                  <a:gd name="T15" fmla="*/ 16 h 1555"/>
                  <a:gd name="T16" fmla="*/ 403 w 1606"/>
                  <a:gd name="T17" fmla="*/ 88 h 1555"/>
                  <a:gd name="T18" fmla="*/ 208 w 1606"/>
                  <a:gd name="T19" fmla="*/ 218 h 1555"/>
                  <a:gd name="T20" fmla="*/ 46 w 1606"/>
                  <a:gd name="T21" fmla="*/ 406 h 1555"/>
                  <a:gd name="T22" fmla="*/ 2 w 1606"/>
                  <a:gd name="T23" fmla="*/ 486 h 1555"/>
                  <a:gd name="T24" fmla="*/ 4 w 1606"/>
                  <a:gd name="T25" fmla="*/ 524 h 1555"/>
                  <a:gd name="T26" fmla="*/ 312 w 1606"/>
                  <a:gd name="T27" fmla="*/ 772 h 1555"/>
                  <a:gd name="T28" fmla="*/ 346 w 1606"/>
                  <a:gd name="T29" fmla="*/ 784 h 1555"/>
                  <a:gd name="T30" fmla="*/ 386 w 1606"/>
                  <a:gd name="T31" fmla="*/ 778 h 1555"/>
                  <a:gd name="T32" fmla="*/ 469 w 1606"/>
                  <a:gd name="T33" fmla="*/ 686 h 1555"/>
                  <a:gd name="T34" fmla="*/ 597 w 1606"/>
                  <a:gd name="T35" fmla="*/ 558 h 1555"/>
                  <a:gd name="T36" fmla="*/ 659 w 1606"/>
                  <a:gd name="T37" fmla="*/ 528 h 1555"/>
                  <a:gd name="T38" fmla="*/ 757 w 1606"/>
                  <a:gd name="T39" fmla="*/ 508 h 1555"/>
                  <a:gd name="T40" fmla="*/ 835 w 1606"/>
                  <a:gd name="T41" fmla="*/ 512 h 1555"/>
                  <a:gd name="T42" fmla="*/ 929 w 1606"/>
                  <a:gd name="T43" fmla="*/ 538 h 1555"/>
                  <a:gd name="T44" fmla="*/ 991 w 1606"/>
                  <a:gd name="T45" fmla="*/ 578 h 1555"/>
                  <a:gd name="T46" fmla="*/ 1041 w 1606"/>
                  <a:gd name="T47" fmla="*/ 640 h 1555"/>
                  <a:gd name="T48" fmla="*/ 1051 w 1606"/>
                  <a:gd name="T49" fmla="*/ 692 h 1555"/>
                  <a:gd name="T50" fmla="*/ 1041 w 1606"/>
                  <a:gd name="T51" fmla="*/ 766 h 1555"/>
                  <a:gd name="T52" fmla="*/ 1009 w 1606"/>
                  <a:gd name="T53" fmla="*/ 824 h 1555"/>
                  <a:gd name="T54" fmla="*/ 951 w 1606"/>
                  <a:gd name="T55" fmla="*/ 874 h 1555"/>
                  <a:gd name="T56" fmla="*/ 829 w 1606"/>
                  <a:gd name="T57" fmla="*/ 938 h 1555"/>
                  <a:gd name="T58" fmla="*/ 703 w 1606"/>
                  <a:gd name="T59" fmla="*/ 1022 h 1555"/>
                  <a:gd name="T60" fmla="*/ 615 w 1606"/>
                  <a:gd name="T61" fmla="*/ 1110 h 1555"/>
                  <a:gd name="T62" fmla="*/ 529 w 1606"/>
                  <a:gd name="T63" fmla="*/ 1241 h 1555"/>
                  <a:gd name="T64" fmla="*/ 501 w 1606"/>
                  <a:gd name="T65" fmla="*/ 1381 h 1555"/>
                  <a:gd name="T66" fmla="*/ 505 w 1606"/>
                  <a:gd name="T67" fmla="*/ 1491 h 1555"/>
                  <a:gd name="T68" fmla="*/ 529 w 1606"/>
                  <a:gd name="T69" fmla="*/ 1537 h 1555"/>
                  <a:gd name="T70" fmla="*/ 981 w 1606"/>
                  <a:gd name="T71" fmla="*/ 1555 h 1555"/>
                  <a:gd name="T72" fmla="*/ 1019 w 1606"/>
                  <a:gd name="T73" fmla="*/ 1541 h 1555"/>
                  <a:gd name="T74" fmla="*/ 1045 w 1606"/>
                  <a:gd name="T75" fmla="*/ 1501 h 1555"/>
                  <a:gd name="T76" fmla="*/ 1051 w 1606"/>
                  <a:gd name="T77" fmla="*/ 1461 h 1555"/>
                  <a:gd name="T78" fmla="*/ 1097 w 1606"/>
                  <a:gd name="T79" fmla="*/ 1355 h 1555"/>
                  <a:gd name="T80" fmla="*/ 1137 w 1606"/>
                  <a:gd name="T81" fmla="*/ 1305 h 1555"/>
                  <a:gd name="T82" fmla="*/ 1199 w 1606"/>
                  <a:gd name="T83" fmla="*/ 1253 h 1555"/>
                  <a:gd name="T84" fmla="*/ 1324 w 1606"/>
                  <a:gd name="T85" fmla="*/ 1181 h 1555"/>
                  <a:gd name="T86" fmla="*/ 1424 w 1606"/>
                  <a:gd name="T87" fmla="*/ 1106 h 1555"/>
                  <a:gd name="T88" fmla="*/ 1520 w 1606"/>
                  <a:gd name="T89" fmla="*/ 1004 h 1555"/>
                  <a:gd name="T90" fmla="*/ 1566 w 1606"/>
                  <a:gd name="T91" fmla="*/ 910 h 1555"/>
                  <a:gd name="T92" fmla="*/ 1600 w 1606"/>
                  <a:gd name="T93" fmla="*/ 786 h 1555"/>
                  <a:gd name="T94" fmla="*/ 1606 w 1606"/>
                  <a:gd name="T95" fmla="*/ 660 h 1555"/>
                  <a:gd name="T96" fmla="*/ 1580 w 1606"/>
                  <a:gd name="T97" fmla="*/ 520 h 1555"/>
                  <a:gd name="T98" fmla="*/ 1536 w 1606"/>
                  <a:gd name="T99" fmla="*/ 420 h 1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06" h="1555">
                    <a:moveTo>
                      <a:pt x="1536" y="420"/>
                    </a:moveTo>
                    <a:lnTo>
                      <a:pt x="1536" y="420"/>
                    </a:lnTo>
                    <a:lnTo>
                      <a:pt x="1518" y="388"/>
                    </a:lnTo>
                    <a:lnTo>
                      <a:pt x="1498" y="356"/>
                    </a:lnTo>
                    <a:lnTo>
                      <a:pt x="1476" y="328"/>
                    </a:lnTo>
                    <a:lnTo>
                      <a:pt x="1454" y="298"/>
                    </a:lnTo>
                    <a:lnTo>
                      <a:pt x="1430" y="272"/>
                    </a:lnTo>
                    <a:lnTo>
                      <a:pt x="1406" y="246"/>
                    </a:lnTo>
                    <a:lnTo>
                      <a:pt x="1380" y="222"/>
                    </a:lnTo>
                    <a:lnTo>
                      <a:pt x="1352" y="198"/>
                    </a:lnTo>
                    <a:lnTo>
                      <a:pt x="1352" y="198"/>
                    </a:lnTo>
                    <a:lnTo>
                      <a:pt x="1322" y="176"/>
                    </a:lnTo>
                    <a:lnTo>
                      <a:pt x="1294" y="156"/>
                    </a:lnTo>
                    <a:lnTo>
                      <a:pt x="1262" y="136"/>
                    </a:lnTo>
                    <a:lnTo>
                      <a:pt x="1232" y="118"/>
                    </a:lnTo>
                    <a:lnTo>
                      <a:pt x="1199" y="100"/>
                    </a:lnTo>
                    <a:lnTo>
                      <a:pt x="1165" y="84"/>
                    </a:lnTo>
                    <a:lnTo>
                      <a:pt x="1131" y="68"/>
                    </a:lnTo>
                    <a:lnTo>
                      <a:pt x="1097" y="54"/>
                    </a:lnTo>
                    <a:lnTo>
                      <a:pt x="1097" y="54"/>
                    </a:lnTo>
                    <a:lnTo>
                      <a:pt x="1061" y="42"/>
                    </a:lnTo>
                    <a:lnTo>
                      <a:pt x="1027" y="30"/>
                    </a:lnTo>
                    <a:lnTo>
                      <a:pt x="991" y="22"/>
                    </a:lnTo>
                    <a:lnTo>
                      <a:pt x="957" y="14"/>
                    </a:lnTo>
                    <a:lnTo>
                      <a:pt x="921" y="8"/>
                    </a:lnTo>
                    <a:lnTo>
                      <a:pt x="887" y="4"/>
                    </a:lnTo>
                    <a:lnTo>
                      <a:pt x="853" y="2"/>
                    </a:lnTo>
                    <a:lnTo>
                      <a:pt x="817" y="0"/>
                    </a:lnTo>
                    <a:lnTo>
                      <a:pt x="817" y="0"/>
                    </a:lnTo>
                    <a:lnTo>
                      <a:pt x="753" y="2"/>
                    </a:lnTo>
                    <a:lnTo>
                      <a:pt x="689" y="8"/>
                    </a:lnTo>
                    <a:lnTo>
                      <a:pt x="629" y="16"/>
                    </a:lnTo>
                    <a:lnTo>
                      <a:pt x="569" y="30"/>
                    </a:lnTo>
                    <a:lnTo>
                      <a:pt x="511" y="46"/>
                    </a:lnTo>
                    <a:lnTo>
                      <a:pt x="457" y="66"/>
                    </a:lnTo>
                    <a:lnTo>
                      <a:pt x="403" y="88"/>
                    </a:lnTo>
                    <a:lnTo>
                      <a:pt x="352" y="116"/>
                    </a:lnTo>
                    <a:lnTo>
                      <a:pt x="302" y="146"/>
                    </a:lnTo>
                    <a:lnTo>
                      <a:pt x="254" y="180"/>
                    </a:lnTo>
                    <a:lnTo>
                      <a:pt x="208" y="218"/>
                    </a:lnTo>
                    <a:lnTo>
                      <a:pt x="166" y="260"/>
                    </a:lnTo>
                    <a:lnTo>
                      <a:pt x="124" y="306"/>
                    </a:lnTo>
                    <a:lnTo>
                      <a:pt x="84" y="354"/>
                    </a:lnTo>
                    <a:lnTo>
                      <a:pt x="46" y="406"/>
                    </a:lnTo>
                    <a:lnTo>
                      <a:pt x="10" y="462"/>
                    </a:lnTo>
                    <a:lnTo>
                      <a:pt x="10" y="462"/>
                    </a:lnTo>
                    <a:lnTo>
                      <a:pt x="4" y="474"/>
                    </a:lnTo>
                    <a:lnTo>
                      <a:pt x="2" y="486"/>
                    </a:lnTo>
                    <a:lnTo>
                      <a:pt x="0" y="498"/>
                    </a:lnTo>
                    <a:lnTo>
                      <a:pt x="2" y="512"/>
                    </a:lnTo>
                    <a:lnTo>
                      <a:pt x="2" y="512"/>
                    </a:lnTo>
                    <a:lnTo>
                      <a:pt x="4" y="524"/>
                    </a:lnTo>
                    <a:lnTo>
                      <a:pt x="10" y="534"/>
                    </a:lnTo>
                    <a:lnTo>
                      <a:pt x="18" y="546"/>
                    </a:lnTo>
                    <a:lnTo>
                      <a:pt x="28" y="554"/>
                    </a:lnTo>
                    <a:lnTo>
                      <a:pt x="312" y="772"/>
                    </a:lnTo>
                    <a:lnTo>
                      <a:pt x="312" y="772"/>
                    </a:lnTo>
                    <a:lnTo>
                      <a:pt x="324" y="778"/>
                    </a:lnTo>
                    <a:lnTo>
                      <a:pt x="334" y="782"/>
                    </a:lnTo>
                    <a:lnTo>
                      <a:pt x="346" y="784"/>
                    </a:lnTo>
                    <a:lnTo>
                      <a:pt x="356" y="786"/>
                    </a:lnTo>
                    <a:lnTo>
                      <a:pt x="356" y="786"/>
                    </a:lnTo>
                    <a:lnTo>
                      <a:pt x="372" y="784"/>
                    </a:lnTo>
                    <a:lnTo>
                      <a:pt x="386" y="778"/>
                    </a:lnTo>
                    <a:lnTo>
                      <a:pt x="398" y="770"/>
                    </a:lnTo>
                    <a:lnTo>
                      <a:pt x="411" y="758"/>
                    </a:lnTo>
                    <a:lnTo>
                      <a:pt x="411" y="758"/>
                    </a:lnTo>
                    <a:lnTo>
                      <a:pt x="469" y="686"/>
                    </a:lnTo>
                    <a:lnTo>
                      <a:pt x="521" y="630"/>
                    </a:lnTo>
                    <a:lnTo>
                      <a:pt x="563" y="586"/>
                    </a:lnTo>
                    <a:lnTo>
                      <a:pt x="581" y="570"/>
                    </a:lnTo>
                    <a:lnTo>
                      <a:pt x="597" y="558"/>
                    </a:lnTo>
                    <a:lnTo>
                      <a:pt x="597" y="558"/>
                    </a:lnTo>
                    <a:lnTo>
                      <a:pt x="617" y="546"/>
                    </a:lnTo>
                    <a:lnTo>
                      <a:pt x="637" y="536"/>
                    </a:lnTo>
                    <a:lnTo>
                      <a:pt x="659" y="528"/>
                    </a:lnTo>
                    <a:lnTo>
                      <a:pt x="681" y="520"/>
                    </a:lnTo>
                    <a:lnTo>
                      <a:pt x="705" y="514"/>
                    </a:lnTo>
                    <a:lnTo>
                      <a:pt x="731" y="510"/>
                    </a:lnTo>
                    <a:lnTo>
                      <a:pt x="757" y="508"/>
                    </a:lnTo>
                    <a:lnTo>
                      <a:pt x="785" y="508"/>
                    </a:lnTo>
                    <a:lnTo>
                      <a:pt x="785" y="508"/>
                    </a:lnTo>
                    <a:lnTo>
                      <a:pt x="811" y="508"/>
                    </a:lnTo>
                    <a:lnTo>
                      <a:pt x="835" y="512"/>
                    </a:lnTo>
                    <a:lnTo>
                      <a:pt x="861" y="516"/>
                    </a:lnTo>
                    <a:lnTo>
                      <a:pt x="885" y="522"/>
                    </a:lnTo>
                    <a:lnTo>
                      <a:pt x="907" y="530"/>
                    </a:lnTo>
                    <a:lnTo>
                      <a:pt x="929" y="538"/>
                    </a:lnTo>
                    <a:lnTo>
                      <a:pt x="951" y="550"/>
                    </a:lnTo>
                    <a:lnTo>
                      <a:pt x="971" y="564"/>
                    </a:lnTo>
                    <a:lnTo>
                      <a:pt x="971" y="564"/>
                    </a:lnTo>
                    <a:lnTo>
                      <a:pt x="991" y="578"/>
                    </a:lnTo>
                    <a:lnTo>
                      <a:pt x="1007" y="592"/>
                    </a:lnTo>
                    <a:lnTo>
                      <a:pt x="1021" y="608"/>
                    </a:lnTo>
                    <a:lnTo>
                      <a:pt x="1031" y="624"/>
                    </a:lnTo>
                    <a:lnTo>
                      <a:pt x="1041" y="640"/>
                    </a:lnTo>
                    <a:lnTo>
                      <a:pt x="1047" y="656"/>
                    </a:lnTo>
                    <a:lnTo>
                      <a:pt x="1051" y="674"/>
                    </a:lnTo>
                    <a:lnTo>
                      <a:pt x="1051" y="692"/>
                    </a:lnTo>
                    <a:lnTo>
                      <a:pt x="1051" y="692"/>
                    </a:lnTo>
                    <a:lnTo>
                      <a:pt x="1051" y="712"/>
                    </a:lnTo>
                    <a:lnTo>
                      <a:pt x="1049" y="730"/>
                    </a:lnTo>
                    <a:lnTo>
                      <a:pt x="1045" y="748"/>
                    </a:lnTo>
                    <a:lnTo>
                      <a:pt x="1041" y="766"/>
                    </a:lnTo>
                    <a:lnTo>
                      <a:pt x="1035" y="782"/>
                    </a:lnTo>
                    <a:lnTo>
                      <a:pt x="1027" y="796"/>
                    </a:lnTo>
                    <a:lnTo>
                      <a:pt x="1019" y="810"/>
                    </a:lnTo>
                    <a:lnTo>
                      <a:pt x="1009" y="824"/>
                    </a:lnTo>
                    <a:lnTo>
                      <a:pt x="1009" y="824"/>
                    </a:lnTo>
                    <a:lnTo>
                      <a:pt x="997" y="836"/>
                    </a:lnTo>
                    <a:lnTo>
                      <a:pt x="983" y="848"/>
                    </a:lnTo>
                    <a:lnTo>
                      <a:pt x="951" y="874"/>
                    </a:lnTo>
                    <a:lnTo>
                      <a:pt x="911" y="898"/>
                    </a:lnTo>
                    <a:lnTo>
                      <a:pt x="863" y="920"/>
                    </a:lnTo>
                    <a:lnTo>
                      <a:pt x="863" y="920"/>
                    </a:lnTo>
                    <a:lnTo>
                      <a:pt x="829" y="938"/>
                    </a:lnTo>
                    <a:lnTo>
                      <a:pt x="797" y="956"/>
                    </a:lnTo>
                    <a:lnTo>
                      <a:pt x="765" y="976"/>
                    </a:lnTo>
                    <a:lnTo>
                      <a:pt x="733" y="998"/>
                    </a:lnTo>
                    <a:lnTo>
                      <a:pt x="703" y="1022"/>
                    </a:lnTo>
                    <a:lnTo>
                      <a:pt x="673" y="1050"/>
                    </a:lnTo>
                    <a:lnTo>
                      <a:pt x="643" y="1078"/>
                    </a:lnTo>
                    <a:lnTo>
                      <a:pt x="615" y="1110"/>
                    </a:lnTo>
                    <a:lnTo>
                      <a:pt x="615" y="1110"/>
                    </a:lnTo>
                    <a:lnTo>
                      <a:pt x="587" y="1141"/>
                    </a:lnTo>
                    <a:lnTo>
                      <a:pt x="565" y="1173"/>
                    </a:lnTo>
                    <a:lnTo>
                      <a:pt x="545" y="1207"/>
                    </a:lnTo>
                    <a:lnTo>
                      <a:pt x="529" y="1241"/>
                    </a:lnTo>
                    <a:lnTo>
                      <a:pt x="517" y="1275"/>
                    </a:lnTo>
                    <a:lnTo>
                      <a:pt x="509" y="1309"/>
                    </a:lnTo>
                    <a:lnTo>
                      <a:pt x="503" y="1345"/>
                    </a:lnTo>
                    <a:lnTo>
                      <a:pt x="501" y="1381"/>
                    </a:lnTo>
                    <a:lnTo>
                      <a:pt x="501" y="1459"/>
                    </a:lnTo>
                    <a:lnTo>
                      <a:pt x="501" y="1459"/>
                    </a:lnTo>
                    <a:lnTo>
                      <a:pt x="503" y="1475"/>
                    </a:lnTo>
                    <a:lnTo>
                      <a:pt x="505" y="1491"/>
                    </a:lnTo>
                    <a:lnTo>
                      <a:pt x="511" y="1507"/>
                    </a:lnTo>
                    <a:lnTo>
                      <a:pt x="519" y="1523"/>
                    </a:lnTo>
                    <a:lnTo>
                      <a:pt x="519" y="1523"/>
                    </a:lnTo>
                    <a:lnTo>
                      <a:pt x="529" y="1537"/>
                    </a:lnTo>
                    <a:lnTo>
                      <a:pt x="539" y="1547"/>
                    </a:lnTo>
                    <a:lnTo>
                      <a:pt x="551" y="1553"/>
                    </a:lnTo>
                    <a:lnTo>
                      <a:pt x="563" y="1555"/>
                    </a:lnTo>
                    <a:lnTo>
                      <a:pt x="981" y="1555"/>
                    </a:lnTo>
                    <a:lnTo>
                      <a:pt x="981" y="1555"/>
                    </a:lnTo>
                    <a:lnTo>
                      <a:pt x="995" y="1553"/>
                    </a:lnTo>
                    <a:lnTo>
                      <a:pt x="1007" y="1549"/>
                    </a:lnTo>
                    <a:lnTo>
                      <a:pt x="1019" y="1541"/>
                    </a:lnTo>
                    <a:lnTo>
                      <a:pt x="1029" y="1529"/>
                    </a:lnTo>
                    <a:lnTo>
                      <a:pt x="1029" y="1529"/>
                    </a:lnTo>
                    <a:lnTo>
                      <a:pt x="1039" y="1515"/>
                    </a:lnTo>
                    <a:lnTo>
                      <a:pt x="1045" y="1501"/>
                    </a:lnTo>
                    <a:lnTo>
                      <a:pt x="1049" y="1487"/>
                    </a:lnTo>
                    <a:lnTo>
                      <a:pt x="1051" y="1473"/>
                    </a:lnTo>
                    <a:lnTo>
                      <a:pt x="1051" y="1473"/>
                    </a:lnTo>
                    <a:lnTo>
                      <a:pt x="1051" y="1461"/>
                    </a:lnTo>
                    <a:lnTo>
                      <a:pt x="1053" y="1449"/>
                    </a:lnTo>
                    <a:lnTo>
                      <a:pt x="1063" y="1421"/>
                    </a:lnTo>
                    <a:lnTo>
                      <a:pt x="1077" y="1391"/>
                    </a:lnTo>
                    <a:lnTo>
                      <a:pt x="1097" y="1355"/>
                    </a:lnTo>
                    <a:lnTo>
                      <a:pt x="1097" y="1355"/>
                    </a:lnTo>
                    <a:lnTo>
                      <a:pt x="1111" y="1339"/>
                    </a:lnTo>
                    <a:lnTo>
                      <a:pt x="1123" y="1321"/>
                    </a:lnTo>
                    <a:lnTo>
                      <a:pt x="1137" y="1305"/>
                    </a:lnTo>
                    <a:lnTo>
                      <a:pt x="1151" y="1291"/>
                    </a:lnTo>
                    <a:lnTo>
                      <a:pt x="1167" y="1277"/>
                    </a:lnTo>
                    <a:lnTo>
                      <a:pt x="1183" y="1265"/>
                    </a:lnTo>
                    <a:lnTo>
                      <a:pt x="1199" y="1253"/>
                    </a:lnTo>
                    <a:lnTo>
                      <a:pt x="1218" y="1243"/>
                    </a:lnTo>
                    <a:lnTo>
                      <a:pt x="1218" y="1243"/>
                    </a:lnTo>
                    <a:lnTo>
                      <a:pt x="1324" y="1181"/>
                    </a:lnTo>
                    <a:lnTo>
                      <a:pt x="1324" y="1181"/>
                    </a:lnTo>
                    <a:lnTo>
                      <a:pt x="1344" y="1167"/>
                    </a:lnTo>
                    <a:lnTo>
                      <a:pt x="1368" y="1151"/>
                    </a:lnTo>
                    <a:lnTo>
                      <a:pt x="1424" y="1106"/>
                    </a:lnTo>
                    <a:lnTo>
                      <a:pt x="1424" y="1106"/>
                    </a:lnTo>
                    <a:lnTo>
                      <a:pt x="1452" y="1080"/>
                    </a:lnTo>
                    <a:lnTo>
                      <a:pt x="1478" y="1054"/>
                    </a:lnTo>
                    <a:lnTo>
                      <a:pt x="1500" y="1030"/>
                    </a:lnTo>
                    <a:lnTo>
                      <a:pt x="1520" y="1004"/>
                    </a:lnTo>
                    <a:lnTo>
                      <a:pt x="1520" y="1004"/>
                    </a:lnTo>
                    <a:lnTo>
                      <a:pt x="1536" y="976"/>
                    </a:lnTo>
                    <a:lnTo>
                      <a:pt x="1552" y="944"/>
                    </a:lnTo>
                    <a:lnTo>
                      <a:pt x="1566" y="910"/>
                    </a:lnTo>
                    <a:lnTo>
                      <a:pt x="1580" y="870"/>
                    </a:lnTo>
                    <a:lnTo>
                      <a:pt x="1580" y="870"/>
                    </a:lnTo>
                    <a:lnTo>
                      <a:pt x="1592" y="828"/>
                    </a:lnTo>
                    <a:lnTo>
                      <a:pt x="1600" y="786"/>
                    </a:lnTo>
                    <a:lnTo>
                      <a:pt x="1606" y="742"/>
                    </a:lnTo>
                    <a:lnTo>
                      <a:pt x="1606" y="696"/>
                    </a:lnTo>
                    <a:lnTo>
                      <a:pt x="1606" y="696"/>
                    </a:lnTo>
                    <a:lnTo>
                      <a:pt x="1606" y="660"/>
                    </a:lnTo>
                    <a:lnTo>
                      <a:pt x="1602" y="624"/>
                    </a:lnTo>
                    <a:lnTo>
                      <a:pt x="1596" y="588"/>
                    </a:lnTo>
                    <a:lnTo>
                      <a:pt x="1590" y="554"/>
                    </a:lnTo>
                    <a:lnTo>
                      <a:pt x="1580" y="520"/>
                    </a:lnTo>
                    <a:lnTo>
                      <a:pt x="1566" y="486"/>
                    </a:lnTo>
                    <a:lnTo>
                      <a:pt x="1552" y="452"/>
                    </a:lnTo>
                    <a:lnTo>
                      <a:pt x="1536" y="420"/>
                    </a:lnTo>
                    <a:lnTo>
                      <a:pt x="1536" y="420"/>
                    </a:lnTo>
                    <a:close/>
                    <a:moveTo>
                      <a:pt x="1536" y="420"/>
                    </a:moveTo>
                    <a:lnTo>
                      <a:pt x="1536" y="420"/>
                    </a:lnTo>
                    <a:close/>
                  </a:path>
                </a:pathLst>
              </a:custGeom>
              <a:grpFill/>
              <a:ln>
                <a:noFill/>
              </a:ln>
              <a:effectLst>
                <a:innerShdw blurRad="63500" dist="50800" dir="13500000">
                  <a:prstClr val="black">
                    <a:alpha val="22000"/>
                  </a:prstClr>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entury Gothic" panose="020B0502020202020204" pitchFamily="34" charset="0"/>
                </a:endParaRPr>
              </a:p>
            </p:txBody>
          </p:sp>
        </p:grpSp>
        <p:sp>
          <p:nvSpPr>
            <p:cNvPr id="54" name="Freeform 6"/>
            <p:cNvSpPr>
              <a:spLocks/>
            </p:cNvSpPr>
            <p:nvPr/>
          </p:nvSpPr>
          <p:spPr bwMode="auto">
            <a:xfrm>
              <a:off x="10331450" y="2053678"/>
              <a:ext cx="1017588" cy="45719"/>
            </a:xfrm>
            <a:custGeom>
              <a:avLst/>
              <a:gdLst>
                <a:gd name="T0" fmla="*/ 0 w 2047"/>
                <a:gd name="T1" fmla="*/ 0 h 48"/>
                <a:gd name="T2" fmla="*/ 58 w 2047"/>
                <a:gd name="T3" fmla="*/ 8 h 48"/>
                <a:gd name="T4" fmla="*/ 114 w 2047"/>
                <a:gd name="T5" fmla="*/ 24 h 48"/>
                <a:gd name="T6" fmla="*/ 171 w 2047"/>
                <a:gd name="T7" fmla="*/ 42 h 48"/>
                <a:gd name="T8" fmla="*/ 225 w 2047"/>
                <a:gd name="T9" fmla="*/ 48 h 48"/>
                <a:gd name="T10" fmla="*/ 255 w 2047"/>
                <a:gd name="T11" fmla="*/ 46 h 48"/>
                <a:gd name="T12" fmla="*/ 313 w 2047"/>
                <a:gd name="T13" fmla="*/ 34 h 48"/>
                <a:gd name="T14" fmla="*/ 371 w 2047"/>
                <a:gd name="T15" fmla="*/ 16 h 48"/>
                <a:gd name="T16" fmla="*/ 427 w 2047"/>
                <a:gd name="T17" fmla="*/ 2 h 48"/>
                <a:gd name="T18" fmla="*/ 453 w 2047"/>
                <a:gd name="T19" fmla="*/ 0 h 48"/>
                <a:gd name="T20" fmla="*/ 513 w 2047"/>
                <a:gd name="T21" fmla="*/ 8 h 48"/>
                <a:gd name="T22" fmla="*/ 569 w 2047"/>
                <a:gd name="T23" fmla="*/ 24 h 48"/>
                <a:gd name="T24" fmla="*/ 627 w 2047"/>
                <a:gd name="T25" fmla="*/ 42 h 48"/>
                <a:gd name="T26" fmla="*/ 681 w 2047"/>
                <a:gd name="T27" fmla="*/ 48 h 48"/>
                <a:gd name="T28" fmla="*/ 711 w 2047"/>
                <a:gd name="T29" fmla="*/ 46 h 48"/>
                <a:gd name="T30" fmla="*/ 769 w 2047"/>
                <a:gd name="T31" fmla="*/ 34 h 48"/>
                <a:gd name="T32" fmla="*/ 827 w 2047"/>
                <a:gd name="T33" fmla="*/ 16 h 48"/>
                <a:gd name="T34" fmla="*/ 881 w 2047"/>
                <a:gd name="T35" fmla="*/ 2 h 48"/>
                <a:gd name="T36" fmla="*/ 909 w 2047"/>
                <a:gd name="T37" fmla="*/ 0 h 48"/>
                <a:gd name="T38" fmla="*/ 969 w 2047"/>
                <a:gd name="T39" fmla="*/ 8 h 48"/>
                <a:gd name="T40" fmla="*/ 1027 w 2047"/>
                <a:gd name="T41" fmla="*/ 24 h 48"/>
                <a:gd name="T42" fmla="*/ 1083 w 2047"/>
                <a:gd name="T43" fmla="*/ 42 h 48"/>
                <a:gd name="T44" fmla="*/ 1137 w 2047"/>
                <a:gd name="T45" fmla="*/ 48 h 48"/>
                <a:gd name="T46" fmla="*/ 1167 w 2047"/>
                <a:gd name="T47" fmla="*/ 46 h 48"/>
                <a:gd name="T48" fmla="*/ 1227 w 2047"/>
                <a:gd name="T49" fmla="*/ 34 h 48"/>
                <a:gd name="T50" fmla="*/ 1283 w 2047"/>
                <a:gd name="T51" fmla="*/ 16 h 48"/>
                <a:gd name="T52" fmla="*/ 1339 w 2047"/>
                <a:gd name="T53" fmla="*/ 2 h 48"/>
                <a:gd name="T54" fmla="*/ 1365 w 2047"/>
                <a:gd name="T55" fmla="*/ 0 h 48"/>
                <a:gd name="T56" fmla="*/ 1427 w 2047"/>
                <a:gd name="T57" fmla="*/ 8 h 48"/>
                <a:gd name="T58" fmla="*/ 1485 w 2047"/>
                <a:gd name="T59" fmla="*/ 24 h 48"/>
                <a:gd name="T60" fmla="*/ 1541 w 2047"/>
                <a:gd name="T61" fmla="*/ 42 h 48"/>
                <a:gd name="T62" fmla="*/ 1593 w 2047"/>
                <a:gd name="T63" fmla="*/ 48 h 48"/>
                <a:gd name="T64" fmla="*/ 1625 w 2047"/>
                <a:gd name="T65" fmla="*/ 46 h 48"/>
                <a:gd name="T66" fmla="*/ 1687 w 2047"/>
                <a:gd name="T67" fmla="*/ 34 h 48"/>
                <a:gd name="T68" fmla="*/ 1771 w 2047"/>
                <a:gd name="T69" fmla="*/ 8 h 48"/>
                <a:gd name="T70" fmla="*/ 1821 w 2047"/>
                <a:gd name="T71" fmla="*/ 0 h 48"/>
                <a:gd name="T72" fmla="*/ 1847 w 2047"/>
                <a:gd name="T73" fmla="*/ 2 h 48"/>
                <a:gd name="T74" fmla="*/ 1889 w 2047"/>
                <a:gd name="T75" fmla="*/ 4 h 48"/>
                <a:gd name="T76" fmla="*/ 1931 w 2047"/>
                <a:gd name="T77" fmla="*/ 16 h 48"/>
                <a:gd name="T78" fmla="*/ 1967 w 2047"/>
                <a:gd name="T79" fmla="*/ 34 h 48"/>
                <a:gd name="T80" fmla="*/ 1999 w 2047"/>
                <a:gd name="T81" fmla="*/ 44 h 48"/>
                <a:gd name="T82" fmla="*/ 2029 w 2047"/>
                <a:gd name="T8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7" h="48">
                  <a:moveTo>
                    <a:pt x="0" y="0"/>
                  </a:moveTo>
                  <a:lnTo>
                    <a:pt x="0" y="0"/>
                  </a:lnTo>
                  <a:lnTo>
                    <a:pt x="28" y="2"/>
                  </a:lnTo>
                  <a:lnTo>
                    <a:pt x="58" y="8"/>
                  </a:lnTo>
                  <a:lnTo>
                    <a:pt x="86" y="16"/>
                  </a:lnTo>
                  <a:lnTo>
                    <a:pt x="114" y="24"/>
                  </a:lnTo>
                  <a:lnTo>
                    <a:pt x="144" y="34"/>
                  </a:lnTo>
                  <a:lnTo>
                    <a:pt x="171" y="42"/>
                  </a:lnTo>
                  <a:lnTo>
                    <a:pt x="199" y="46"/>
                  </a:lnTo>
                  <a:lnTo>
                    <a:pt x="225" y="48"/>
                  </a:lnTo>
                  <a:lnTo>
                    <a:pt x="225" y="48"/>
                  </a:lnTo>
                  <a:lnTo>
                    <a:pt x="255" y="46"/>
                  </a:lnTo>
                  <a:lnTo>
                    <a:pt x="285" y="42"/>
                  </a:lnTo>
                  <a:lnTo>
                    <a:pt x="313" y="34"/>
                  </a:lnTo>
                  <a:lnTo>
                    <a:pt x="341" y="24"/>
                  </a:lnTo>
                  <a:lnTo>
                    <a:pt x="371" y="16"/>
                  </a:lnTo>
                  <a:lnTo>
                    <a:pt x="399" y="8"/>
                  </a:lnTo>
                  <a:lnTo>
                    <a:pt x="427" y="2"/>
                  </a:lnTo>
                  <a:lnTo>
                    <a:pt x="453" y="0"/>
                  </a:lnTo>
                  <a:lnTo>
                    <a:pt x="453" y="0"/>
                  </a:lnTo>
                  <a:lnTo>
                    <a:pt x="483" y="2"/>
                  </a:lnTo>
                  <a:lnTo>
                    <a:pt x="513" y="8"/>
                  </a:lnTo>
                  <a:lnTo>
                    <a:pt x="541" y="16"/>
                  </a:lnTo>
                  <a:lnTo>
                    <a:pt x="569" y="24"/>
                  </a:lnTo>
                  <a:lnTo>
                    <a:pt x="599" y="34"/>
                  </a:lnTo>
                  <a:lnTo>
                    <a:pt x="627" y="42"/>
                  </a:lnTo>
                  <a:lnTo>
                    <a:pt x="653" y="46"/>
                  </a:lnTo>
                  <a:lnTo>
                    <a:pt x="681" y="48"/>
                  </a:lnTo>
                  <a:lnTo>
                    <a:pt x="681" y="48"/>
                  </a:lnTo>
                  <a:lnTo>
                    <a:pt x="711" y="46"/>
                  </a:lnTo>
                  <a:lnTo>
                    <a:pt x="741" y="42"/>
                  </a:lnTo>
                  <a:lnTo>
                    <a:pt x="769" y="34"/>
                  </a:lnTo>
                  <a:lnTo>
                    <a:pt x="799" y="24"/>
                  </a:lnTo>
                  <a:lnTo>
                    <a:pt x="827" y="16"/>
                  </a:lnTo>
                  <a:lnTo>
                    <a:pt x="855" y="8"/>
                  </a:lnTo>
                  <a:lnTo>
                    <a:pt x="881" y="2"/>
                  </a:lnTo>
                  <a:lnTo>
                    <a:pt x="909" y="0"/>
                  </a:lnTo>
                  <a:lnTo>
                    <a:pt x="909" y="0"/>
                  </a:lnTo>
                  <a:lnTo>
                    <a:pt x="939" y="2"/>
                  </a:lnTo>
                  <a:lnTo>
                    <a:pt x="969" y="8"/>
                  </a:lnTo>
                  <a:lnTo>
                    <a:pt x="997" y="16"/>
                  </a:lnTo>
                  <a:lnTo>
                    <a:pt x="1027" y="24"/>
                  </a:lnTo>
                  <a:lnTo>
                    <a:pt x="1055" y="34"/>
                  </a:lnTo>
                  <a:lnTo>
                    <a:pt x="1083" y="42"/>
                  </a:lnTo>
                  <a:lnTo>
                    <a:pt x="1109" y="46"/>
                  </a:lnTo>
                  <a:lnTo>
                    <a:pt x="1137" y="48"/>
                  </a:lnTo>
                  <a:lnTo>
                    <a:pt x="1137" y="48"/>
                  </a:lnTo>
                  <a:lnTo>
                    <a:pt x="1167" y="46"/>
                  </a:lnTo>
                  <a:lnTo>
                    <a:pt x="1197" y="42"/>
                  </a:lnTo>
                  <a:lnTo>
                    <a:pt x="1227" y="34"/>
                  </a:lnTo>
                  <a:lnTo>
                    <a:pt x="1255" y="24"/>
                  </a:lnTo>
                  <a:lnTo>
                    <a:pt x="1283" y="16"/>
                  </a:lnTo>
                  <a:lnTo>
                    <a:pt x="1311" y="8"/>
                  </a:lnTo>
                  <a:lnTo>
                    <a:pt x="1339" y="2"/>
                  </a:lnTo>
                  <a:lnTo>
                    <a:pt x="1365" y="0"/>
                  </a:lnTo>
                  <a:lnTo>
                    <a:pt x="1365" y="0"/>
                  </a:lnTo>
                  <a:lnTo>
                    <a:pt x="1395" y="2"/>
                  </a:lnTo>
                  <a:lnTo>
                    <a:pt x="1427" y="8"/>
                  </a:lnTo>
                  <a:lnTo>
                    <a:pt x="1455" y="16"/>
                  </a:lnTo>
                  <a:lnTo>
                    <a:pt x="1485" y="24"/>
                  </a:lnTo>
                  <a:lnTo>
                    <a:pt x="1513" y="34"/>
                  </a:lnTo>
                  <a:lnTo>
                    <a:pt x="1541" y="42"/>
                  </a:lnTo>
                  <a:lnTo>
                    <a:pt x="1567" y="46"/>
                  </a:lnTo>
                  <a:lnTo>
                    <a:pt x="1593" y="48"/>
                  </a:lnTo>
                  <a:lnTo>
                    <a:pt x="1593" y="48"/>
                  </a:lnTo>
                  <a:lnTo>
                    <a:pt x="1625" y="46"/>
                  </a:lnTo>
                  <a:lnTo>
                    <a:pt x="1657" y="42"/>
                  </a:lnTo>
                  <a:lnTo>
                    <a:pt x="1687" y="34"/>
                  </a:lnTo>
                  <a:lnTo>
                    <a:pt x="1717" y="24"/>
                  </a:lnTo>
                  <a:lnTo>
                    <a:pt x="1771" y="8"/>
                  </a:lnTo>
                  <a:lnTo>
                    <a:pt x="1797" y="2"/>
                  </a:lnTo>
                  <a:lnTo>
                    <a:pt x="1821" y="0"/>
                  </a:lnTo>
                  <a:lnTo>
                    <a:pt x="1821" y="0"/>
                  </a:lnTo>
                  <a:lnTo>
                    <a:pt x="1847" y="2"/>
                  </a:lnTo>
                  <a:lnTo>
                    <a:pt x="1871" y="2"/>
                  </a:lnTo>
                  <a:lnTo>
                    <a:pt x="1889" y="4"/>
                  </a:lnTo>
                  <a:lnTo>
                    <a:pt x="1905" y="8"/>
                  </a:lnTo>
                  <a:lnTo>
                    <a:pt x="1931" y="16"/>
                  </a:lnTo>
                  <a:lnTo>
                    <a:pt x="1949" y="24"/>
                  </a:lnTo>
                  <a:lnTo>
                    <a:pt x="1967" y="34"/>
                  </a:lnTo>
                  <a:lnTo>
                    <a:pt x="1987" y="42"/>
                  </a:lnTo>
                  <a:lnTo>
                    <a:pt x="1999" y="44"/>
                  </a:lnTo>
                  <a:lnTo>
                    <a:pt x="2011" y="46"/>
                  </a:lnTo>
                  <a:lnTo>
                    <a:pt x="2029" y="48"/>
                  </a:lnTo>
                  <a:lnTo>
                    <a:pt x="2047" y="48"/>
                  </a:lnTo>
                </a:path>
              </a:pathLst>
            </a:custGeom>
            <a:noFill/>
            <a:ln w="38100" cap="rnd">
              <a:solidFill>
                <a:srgbClr val="1D1F3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Century Gothic" panose="020B0502020202020204" pitchFamily="34" charset="0"/>
              </a:endParaRPr>
            </a:p>
          </p:txBody>
        </p:sp>
      </p:grpSp>
      <p:pic>
        <p:nvPicPr>
          <p:cNvPr id="5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60412" y="1520"/>
            <a:ext cx="1423480" cy="60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Footer Placeholder 8"/>
          <p:cNvSpPr>
            <a:spLocks noGrp="1"/>
          </p:cNvSpPr>
          <p:nvPr>
            <p:ph type="ftr" sz="quarter" idx="11"/>
          </p:nvPr>
        </p:nvSpPr>
        <p:spPr>
          <a:xfrm>
            <a:off x="4800600" y="6488969"/>
            <a:ext cx="4648200" cy="365125"/>
          </a:xfrm>
        </p:spPr>
        <p:txBody>
          <a:bodyPr/>
          <a:lstStyle/>
          <a:p>
            <a:r>
              <a:rPr lang="en-US" sz="1100" dirty="0">
                <a:solidFill>
                  <a:schemeClr val="tx1"/>
                </a:solidFill>
                <a:latin typeface="Century Gothic" panose="020B0502020202020204" pitchFamily="34" charset="0"/>
              </a:rPr>
              <a:t>Atuguba &amp; Associates Presentation</a:t>
            </a:r>
          </a:p>
        </p:txBody>
      </p:sp>
      <p:sp>
        <p:nvSpPr>
          <p:cNvPr id="16" name="Date Placeholder 7"/>
          <p:cNvSpPr>
            <a:spLocks noGrp="1"/>
          </p:cNvSpPr>
          <p:nvPr>
            <p:ph type="dt" sz="half" idx="10"/>
          </p:nvPr>
        </p:nvSpPr>
        <p:spPr>
          <a:xfrm>
            <a:off x="3320374" y="6499875"/>
            <a:ext cx="2618510" cy="365125"/>
          </a:xfrm>
        </p:spPr>
        <p:txBody>
          <a:bodyPr/>
          <a:lstStyle/>
          <a:p>
            <a:r>
              <a:rPr lang="en-US" sz="1100" dirty="0">
                <a:latin typeface="Century Gothic" panose="020B0502020202020204" pitchFamily="34" charset="0"/>
              </a:rPr>
              <a:t>28/03/2021</a:t>
            </a:r>
          </a:p>
        </p:txBody>
      </p:sp>
    </p:spTree>
    <p:extLst>
      <p:ext uri="{BB962C8B-B14F-4D97-AF65-F5344CB8AC3E}">
        <p14:creationId xmlns:p14="http://schemas.microsoft.com/office/powerpoint/2010/main" val="185177372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80"/>
          <p:cNvPicPr>
            <a:picLocks noChangeAspect="1"/>
          </p:cNvPicPr>
          <p:nvPr/>
        </p:nvPicPr>
        <p:blipFill>
          <a:blip r:embed="rId3" cstate="screen">
            <a:extLst>
              <a:ext uri="{28A0092B-C50C-407E-A947-70E740481C1C}">
                <a14:useLocalDpi xmlns:a14="http://schemas.microsoft.com/office/drawing/2010/main"/>
              </a:ext>
            </a:extLst>
          </a:blip>
          <a:srcRect l="10410" t="4439" r="4871" b="4439"/>
          <a:stretch>
            <a:fillRect/>
          </a:stretch>
        </p:blipFill>
        <p:spPr>
          <a:xfrm>
            <a:off x="1" y="304428"/>
            <a:ext cx="3873359" cy="6249150"/>
          </a:xfrm>
          <a:custGeom>
            <a:avLst/>
            <a:gdLst>
              <a:gd name="connsiteX0" fmla="*/ 0 w 3873359"/>
              <a:gd name="connsiteY0" fmla="*/ 0 h 6249150"/>
              <a:gd name="connsiteX1" fmla="*/ 748784 w 3873359"/>
              <a:gd name="connsiteY1" fmla="*/ 0 h 6249150"/>
              <a:gd name="connsiteX2" fmla="*/ 3873359 w 3873359"/>
              <a:gd name="connsiteY2" fmla="*/ 3124575 h 6249150"/>
              <a:gd name="connsiteX3" fmla="*/ 748784 w 3873359"/>
              <a:gd name="connsiteY3" fmla="*/ 6249150 h 6249150"/>
              <a:gd name="connsiteX4" fmla="*/ 0 w 3873359"/>
              <a:gd name="connsiteY4" fmla="*/ 6249150 h 624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359" h="6249150">
                <a:moveTo>
                  <a:pt x="0" y="0"/>
                </a:moveTo>
                <a:lnTo>
                  <a:pt x="748784" y="0"/>
                </a:lnTo>
                <a:cubicBezTo>
                  <a:pt x="2474439" y="0"/>
                  <a:pt x="3873359" y="1398920"/>
                  <a:pt x="3873359" y="3124575"/>
                </a:cubicBezTo>
                <a:cubicBezTo>
                  <a:pt x="3873359" y="4850230"/>
                  <a:pt x="2474439" y="6249150"/>
                  <a:pt x="748784" y="6249150"/>
                </a:cubicBezTo>
                <a:lnTo>
                  <a:pt x="0" y="6249150"/>
                </a:lnTo>
                <a:close/>
              </a:path>
            </a:pathLst>
          </a:custGeom>
        </p:spPr>
      </p:pic>
      <p:sp>
        <p:nvSpPr>
          <p:cNvPr id="80" name="Freeform 79"/>
          <p:cNvSpPr/>
          <p:nvPr/>
        </p:nvSpPr>
        <p:spPr>
          <a:xfrm rot="5400000" flipH="1">
            <a:off x="-1184759" y="1489187"/>
            <a:ext cx="6249150" cy="3879632"/>
          </a:xfrm>
          <a:custGeom>
            <a:avLst/>
            <a:gdLst>
              <a:gd name="connsiteX0" fmla="*/ 6249150 w 6249150"/>
              <a:gd name="connsiteY0" fmla="*/ 3879632 h 3879632"/>
              <a:gd name="connsiteX1" fmla="*/ 6249150 w 6249150"/>
              <a:gd name="connsiteY1" fmla="*/ 3124575 h 3879632"/>
              <a:gd name="connsiteX2" fmla="*/ 3124575 w 6249150"/>
              <a:gd name="connsiteY2" fmla="*/ 0 h 3879632"/>
              <a:gd name="connsiteX3" fmla="*/ 0 w 6249150"/>
              <a:gd name="connsiteY3" fmla="*/ 3124575 h 3879632"/>
              <a:gd name="connsiteX4" fmla="*/ 0 w 6249150"/>
              <a:gd name="connsiteY4" fmla="*/ 3879632 h 3879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9150" h="3879632">
                <a:moveTo>
                  <a:pt x="6249150" y="3879632"/>
                </a:moveTo>
                <a:lnTo>
                  <a:pt x="6249150" y="3124575"/>
                </a:lnTo>
                <a:cubicBezTo>
                  <a:pt x="6249150" y="1398920"/>
                  <a:pt x="4850230" y="0"/>
                  <a:pt x="3124575" y="0"/>
                </a:cubicBezTo>
                <a:cubicBezTo>
                  <a:pt x="1398920" y="0"/>
                  <a:pt x="0" y="1398920"/>
                  <a:pt x="0" y="3124575"/>
                </a:cubicBezTo>
                <a:lnTo>
                  <a:pt x="0" y="3879632"/>
                </a:lnTo>
                <a:close/>
              </a:path>
            </a:pathLst>
          </a:custGeom>
          <a:solidFill>
            <a:srgbClr val="419E3C">
              <a:alpha val="77000"/>
            </a:srgbClr>
          </a:solidFill>
          <a:ln>
            <a:solidFill>
              <a:srgbClr val="419E3C"/>
            </a:solid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a:xfrm>
            <a:off x="299719" y="3087678"/>
            <a:ext cx="2839427" cy="729446"/>
          </a:xfrm>
        </p:spPr>
        <p:txBody>
          <a:bodyPr lIns="0" tIns="0" rIns="0" bIns="0">
            <a:noAutofit/>
          </a:bodyPr>
          <a:lstStyle/>
          <a:p>
            <a:pPr algn="l"/>
            <a:r>
              <a:rPr lang="en-US" dirty="0">
                <a:solidFill>
                  <a:srgbClr val="FFFF00"/>
                </a:solidFill>
              </a:rPr>
              <a:t>What legal disabilities attend Dual Citizenship? </a:t>
            </a:r>
            <a:br>
              <a:rPr lang="en-US" dirty="0">
                <a:solidFill>
                  <a:srgbClr val="FFFF00"/>
                </a:solidFill>
              </a:rPr>
            </a:br>
            <a:endParaRPr lang="en-US" dirty="0">
              <a:solidFill>
                <a:schemeClr val="bg1"/>
              </a:solidFill>
            </a:endParaRPr>
          </a:p>
        </p:txBody>
      </p:sp>
      <p:sp>
        <p:nvSpPr>
          <p:cNvPr id="5" name="Slide Number Placeholder 4"/>
          <p:cNvSpPr>
            <a:spLocks noGrp="1"/>
          </p:cNvSpPr>
          <p:nvPr>
            <p:ph type="sldNum" sz="quarter" idx="12"/>
          </p:nvPr>
        </p:nvSpPr>
        <p:spPr/>
        <p:txBody>
          <a:bodyPr/>
          <a:lstStyle/>
          <a:p>
            <a:fld id="{69C7E7DE-30F0-4397-9796-DF6D2B684495}" type="slidenum">
              <a:rPr lang="en-US" smtClean="0">
                <a:latin typeface="Century Gothic" panose="020B0502020202020204" pitchFamily="34" charset="0"/>
              </a:rPr>
              <a:pPr/>
              <a:t>7</a:t>
            </a:fld>
            <a:endParaRPr lang="en-US" dirty="0">
              <a:latin typeface="Century Gothic" panose="020B0502020202020204" pitchFamily="34" charset="0"/>
            </a:endParaRPr>
          </a:p>
        </p:txBody>
      </p:sp>
      <p:grpSp>
        <p:nvGrpSpPr>
          <p:cNvPr id="49" name="Group 48"/>
          <p:cNvGrpSpPr/>
          <p:nvPr/>
        </p:nvGrpSpPr>
        <p:grpSpPr>
          <a:xfrm>
            <a:off x="3596640" y="432354"/>
            <a:ext cx="7945120" cy="1444327"/>
            <a:chOff x="5290511" y="1554595"/>
            <a:chExt cx="6058527" cy="998166"/>
          </a:xfrm>
        </p:grpSpPr>
        <p:sp>
          <p:nvSpPr>
            <p:cNvPr id="51" name="Oval 50"/>
            <p:cNvSpPr/>
            <p:nvPr/>
          </p:nvSpPr>
          <p:spPr>
            <a:xfrm>
              <a:off x="5290511" y="1554595"/>
              <a:ext cx="998166" cy="998166"/>
            </a:xfrm>
            <a:prstGeom prst="ellipse">
              <a:avLst/>
            </a:prstGeom>
            <a:gradFill>
              <a:gsLst>
                <a:gs pos="0">
                  <a:srgbClr val="DDEBCF"/>
                </a:gs>
                <a:gs pos="0">
                  <a:srgbClr val="9CB86E">
                    <a:alpha val="82000"/>
                  </a:srgbClr>
                </a:gs>
                <a:gs pos="63000">
                  <a:srgbClr val="156B13"/>
                </a:gs>
              </a:gsLst>
              <a:lin ang="7200000" scaled="0"/>
            </a:gradFill>
            <a:ln>
              <a:solidFill>
                <a:srgbClr val="419E3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Century Gothic" panose="020B0502020202020204" pitchFamily="34" charset="0"/>
              </a:endParaRPr>
            </a:p>
          </p:txBody>
        </p:sp>
        <p:cxnSp>
          <p:nvCxnSpPr>
            <p:cNvPr id="52" name="Straight Connector 51"/>
            <p:cNvCxnSpPr/>
            <p:nvPr/>
          </p:nvCxnSpPr>
          <p:spPr>
            <a:xfrm>
              <a:off x="6288677" y="2053678"/>
              <a:ext cx="4023723" cy="0"/>
            </a:xfrm>
            <a:prstGeom prst="line">
              <a:avLst/>
            </a:prstGeom>
            <a:ln>
              <a:solidFill>
                <a:srgbClr val="1D1F3A"/>
              </a:solidFill>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5603063" y="1795485"/>
              <a:ext cx="373062" cy="516386"/>
              <a:chOff x="12377738" y="2633663"/>
              <a:chExt cx="2549525" cy="3529012"/>
            </a:xfrm>
            <a:solidFill>
              <a:schemeClr val="bg1"/>
            </a:solidFill>
          </p:grpSpPr>
          <p:sp>
            <p:nvSpPr>
              <p:cNvPr id="55" name="Freeform 23"/>
              <p:cNvSpPr>
                <a:spLocks noEditPoints="1"/>
              </p:cNvSpPr>
              <p:nvPr/>
            </p:nvSpPr>
            <p:spPr bwMode="auto">
              <a:xfrm>
                <a:off x="13173076" y="5280025"/>
                <a:ext cx="882650" cy="882650"/>
              </a:xfrm>
              <a:custGeom>
                <a:avLst/>
                <a:gdLst>
                  <a:gd name="T0" fmla="*/ 486 w 556"/>
                  <a:gd name="T1" fmla="*/ 0 h 556"/>
                  <a:gd name="T2" fmla="*/ 70 w 556"/>
                  <a:gd name="T3" fmla="*/ 0 h 556"/>
                  <a:gd name="T4" fmla="*/ 70 w 556"/>
                  <a:gd name="T5" fmla="*/ 0 h 556"/>
                  <a:gd name="T6" fmla="*/ 56 w 556"/>
                  <a:gd name="T7" fmla="*/ 0 h 556"/>
                  <a:gd name="T8" fmla="*/ 44 w 556"/>
                  <a:gd name="T9" fmla="*/ 4 h 556"/>
                  <a:gd name="T10" fmla="*/ 32 w 556"/>
                  <a:gd name="T11" fmla="*/ 12 h 556"/>
                  <a:gd name="T12" fmla="*/ 22 w 556"/>
                  <a:gd name="T13" fmla="*/ 20 h 556"/>
                  <a:gd name="T14" fmla="*/ 22 w 556"/>
                  <a:gd name="T15" fmla="*/ 20 h 556"/>
                  <a:gd name="T16" fmla="*/ 12 w 556"/>
                  <a:gd name="T17" fmla="*/ 32 h 556"/>
                  <a:gd name="T18" fmla="*/ 6 w 556"/>
                  <a:gd name="T19" fmla="*/ 44 h 556"/>
                  <a:gd name="T20" fmla="*/ 2 w 556"/>
                  <a:gd name="T21" fmla="*/ 56 h 556"/>
                  <a:gd name="T22" fmla="*/ 0 w 556"/>
                  <a:gd name="T23" fmla="*/ 70 h 556"/>
                  <a:gd name="T24" fmla="*/ 0 w 556"/>
                  <a:gd name="T25" fmla="*/ 486 h 556"/>
                  <a:gd name="T26" fmla="*/ 0 w 556"/>
                  <a:gd name="T27" fmla="*/ 486 h 556"/>
                  <a:gd name="T28" fmla="*/ 2 w 556"/>
                  <a:gd name="T29" fmla="*/ 500 h 556"/>
                  <a:gd name="T30" fmla="*/ 6 w 556"/>
                  <a:gd name="T31" fmla="*/ 512 h 556"/>
                  <a:gd name="T32" fmla="*/ 12 w 556"/>
                  <a:gd name="T33" fmla="*/ 524 h 556"/>
                  <a:gd name="T34" fmla="*/ 22 w 556"/>
                  <a:gd name="T35" fmla="*/ 534 h 556"/>
                  <a:gd name="T36" fmla="*/ 22 w 556"/>
                  <a:gd name="T37" fmla="*/ 534 h 556"/>
                  <a:gd name="T38" fmla="*/ 32 w 556"/>
                  <a:gd name="T39" fmla="*/ 544 h 556"/>
                  <a:gd name="T40" fmla="*/ 44 w 556"/>
                  <a:gd name="T41" fmla="*/ 550 h 556"/>
                  <a:gd name="T42" fmla="*/ 56 w 556"/>
                  <a:gd name="T43" fmla="*/ 554 h 556"/>
                  <a:gd name="T44" fmla="*/ 70 w 556"/>
                  <a:gd name="T45" fmla="*/ 556 h 556"/>
                  <a:gd name="T46" fmla="*/ 486 w 556"/>
                  <a:gd name="T47" fmla="*/ 556 h 556"/>
                  <a:gd name="T48" fmla="*/ 486 w 556"/>
                  <a:gd name="T49" fmla="*/ 556 h 556"/>
                  <a:gd name="T50" fmla="*/ 500 w 556"/>
                  <a:gd name="T51" fmla="*/ 554 h 556"/>
                  <a:gd name="T52" fmla="*/ 512 w 556"/>
                  <a:gd name="T53" fmla="*/ 550 h 556"/>
                  <a:gd name="T54" fmla="*/ 524 w 556"/>
                  <a:gd name="T55" fmla="*/ 544 h 556"/>
                  <a:gd name="T56" fmla="*/ 536 w 556"/>
                  <a:gd name="T57" fmla="*/ 534 h 556"/>
                  <a:gd name="T58" fmla="*/ 536 w 556"/>
                  <a:gd name="T59" fmla="*/ 534 h 556"/>
                  <a:gd name="T60" fmla="*/ 544 w 556"/>
                  <a:gd name="T61" fmla="*/ 524 h 556"/>
                  <a:gd name="T62" fmla="*/ 550 w 556"/>
                  <a:gd name="T63" fmla="*/ 512 h 556"/>
                  <a:gd name="T64" fmla="*/ 554 w 556"/>
                  <a:gd name="T65" fmla="*/ 500 h 556"/>
                  <a:gd name="T66" fmla="*/ 556 w 556"/>
                  <a:gd name="T67" fmla="*/ 486 h 556"/>
                  <a:gd name="T68" fmla="*/ 556 w 556"/>
                  <a:gd name="T69" fmla="*/ 70 h 556"/>
                  <a:gd name="T70" fmla="*/ 556 w 556"/>
                  <a:gd name="T71" fmla="*/ 70 h 556"/>
                  <a:gd name="T72" fmla="*/ 554 w 556"/>
                  <a:gd name="T73" fmla="*/ 56 h 556"/>
                  <a:gd name="T74" fmla="*/ 550 w 556"/>
                  <a:gd name="T75" fmla="*/ 44 h 556"/>
                  <a:gd name="T76" fmla="*/ 544 w 556"/>
                  <a:gd name="T77" fmla="*/ 32 h 556"/>
                  <a:gd name="T78" fmla="*/ 536 w 556"/>
                  <a:gd name="T79" fmla="*/ 20 h 556"/>
                  <a:gd name="T80" fmla="*/ 536 w 556"/>
                  <a:gd name="T81" fmla="*/ 20 h 556"/>
                  <a:gd name="T82" fmla="*/ 524 w 556"/>
                  <a:gd name="T83" fmla="*/ 12 h 556"/>
                  <a:gd name="T84" fmla="*/ 512 w 556"/>
                  <a:gd name="T85" fmla="*/ 4 h 556"/>
                  <a:gd name="T86" fmla="*/ 500 w 556"/>
                  <a:gd name="T87" fmla="*/ 0 h 556"/>
                  <a:gd name="T88" fmla="*/ 486 w 556"/>
                  <a:gd name="T89" fmla="*/ 0 h 556"/>
                  <a:gd name="T90" fmla="*/ 486 w 556"/>
                  <a:gd name="T91" fmla="*/ 0 h 556"/>
                  <a:gd name="T92" fmla="*/ 486 w 556"/>
                  <a:gd name="T93" fmla="*/ 0 h 556"/>
                  <a:gd name="T94" fmla="*/ 486 w 556"/>
                  <a:gd name="T95" fmla="*/ 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6" h="556">
                    <a:moveTo>
                      <a:pt x="486" y="0"/>
                    </a:moveTo>
                    <a:lnTo>
                      <a:pt x="70" y="0"/>
                    </a:lnTo>
                    <a:lnTo>
                      <a:pt x="70" y="0"/>
                    </a:lnTo>
                    <a:lnTo>
                      <a:pt x="56" y="0"/>
                    </a:lnTo>
                    <a:lnTo>
                      <a:pt x="44" y="4"/>
                    </a:lnTo>
                    <a:lnTo>
                      <a:pt x="32" y="12"/>
                    </a:lnTo>
                    <a:lnTo>
                      <a:pt x="22" y="20"/>
                    </a:lnTo>
                    <a:lnTo>
                      <a:pt x="22" y="20"/>
                    </a:lnTo>
                    <a:lnTo>
                      <a:pt x="12" y="32"/>
                    </a:lnTo>
                    <a:lnTo>
                      <a:pt x="6" y="44"/>
                    </a:lnTo>
                    <a:lnTo>
                      <a:pt x="2" y="56"/>
                    </a:lnTo>
                    <a:lnTo>
                      <a:pt x="0" y="70"/>
                    </a:lnTo>
                    <a:lnTo>
                      <a:pt x="0" y="486"/>
                    </a:lnTo>
                    <a:lnTo>
                      <a:pt x="0" y="486"/>
                    </a:lnTo>
                    <a:lnTo>
                      <a:pt x="2" y="500"/>
                    </a:lnTo>
                    <a:lnTo>
                      <a:pt x="6" y="512"/>
                    </a:lnTo>
                    <a:lnTo>
                      <a:pt x="12" y="524"/>
                    </a:lnTo>
                    <a:lnTo>
                      <a:pt x="22" y="534"/>
                    </a:lnTo>
                    <a:lnTo>
                      <a:pt x="22" y="534"/>
                    </a:lnTo>
                    <a:lnTo>
                      <a:pt x="32" y="544"/>
                    </a:lnTo>
                    <a:lnTo>
                      <a:pt x="44" y="550"/>
                    </a:lnTo>
                    <a:lnTo>
                      <a:pt x="56" y="554"/>
                    </a:lnTo>
                    <a:lnTo>
                      <a:pt x="70" y="556"/>
                    </a:lnTo>
                    <a:lnTo>
                      <a:pt x="486" y="556"/>
                    </a:lnTo>
                    <a:lnTo>
                      <a:pt x="486" y="556"/>
                    </a:lnTo>
                    <a:lnTo>
                      <a:pt x="500" y="554"/>
                    </a:lnTo>
                    <a:lnTo>
                      <a:pt x="512" y="550"/>
                    </a:lnTo>
                    <a:lnTo>
                      <a:pt x="524" y="544"/>
                    </a:lnTo>
                    <a:lnTo>
                      <a:pt x="536" y="534"/>
                    </a:lnTo>
                    <a:lnTo>
                      <a:pt x="536" y="534"/>
                    </a:lnTo>
                    <a:lnTo>
                      <a:pt x="544" y="524"/>
                    </a:lnTo>
                    <a:lnTo>
                      <a:pt x="550" y="512"/>
                    </a:lnTo>
                    <a:lnTo>
                      <a:pt x="554" y="500"/>
                    </a:lnTo>
                    <a:lnTo>
                      <a:pt x="556" y="486"/>
                    </a:lnTo>
                    <a:lnTo>
                      <a:pt x="556" y="70"/>
                    </a:lnTo>
                    <a:lnTo>
                      <a:pt x="556" y="70"/>
                    </a:lnTo>
                    <a:lnTo>
                      <a:pt x="554" y="56"/>
                    </a:lnTo>
                    <a:lnTo>
                      <a:pt x="550" y="44"/>
                    </a:lnTo>
                    <a:lnTo>
                      <a:pt x="544" y="32"/>
                    </a:lnTo>
                    <a:lnTo>
                      <a:pt x="536" y="20"/>
                    </a:lnTo>
                    <a:lnTo>
                      <a:pt x="536" y="20"/>
                    </a:lnTo>
                    <a:lnTo>
                      <a:pt x="524" y="12"/>
                    </a:lnTo>
                    <a:lnTo>
                      <a:pt x="512" y="4"/>
                    </a:lnTo>
                    <a:lnTo>
                      <a:pt x="500" y="0"/>
                    </a:lnTo>
                    <a:lnTo>
                      <a:pt x="486" y="0"/>
                    </a:lnTo>
                    <a:lnTo>
                      <a:pt x="486" y="0"/>
                    </a:lnTo>
                    <a:close/>
                    <a:moveTo>
                      <a:pt x="486" y="0"/>
                    </a:moveTo>
                    <a:lnTo>
                      <a:pt x="486" y="0"/>
                    </a:lnTo>
                    <a:close/>
                  </a:path>
                </a:pathLst>
              </a:custGeom>
              <a:grpFill/>
              <a:ln>
                <a:noFill/>
              </a:ln>
              <a:effectLst>
                <a:innerShdw blurRad="63500" dist="50800" dir="13500000">
                  <a:prstClr val="black">
                    <a:alpha val="22000"/>
                  </a:prstClr>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entury Gothic" panose="020B0502020202020204" pitchFamily="34" charset="0"/>
                </a:endParaRPr>
              </a:p>
            </p:txBody>
          </p:sp>
          <p:sp>
            <p:nvSpPr>
              <p:cNvPr id="56" name="Freeform 26"/>
              <p:cNvSpPr>
                <a:spLocks noEditPoints="1"/>
              </p:cNvSpPr>
              <p:nvPr/>
            </p:nvSpPr>
            <p:spPr bwMode="auto">
              <a:xfrm>
                <a:off x="12377738" y="2633663"/>
                <a:ext cx="2549525" cy="2468562"/>
              </a:xfrm>
              <a:custGeom>
                <a:avLst/>
                <a:gdLst>
                  <a:gd name="T0" fmla="*/ 1498 w 1606"/>
                  <a:gd name="T1" fmla="*/ 356 h 1555"/>
                  <a:gd name="T2" fmla="*/ 1406 w 1606"/>
                  <a:gd name="T3" fmla="*/ 246 h 1555"/>
                  <a:gd name="T4" fmla="*/ 1322 w 1606"/>
                  <a:gd name="T5" fmla="*/ 176 h 1555"/>
                  <a:gd name="T6" fmla="*/ 1199 w 1606"/>
                  <a:gd name="T7" fmla="*/ 100 h 1555"/>
                  <a:gd name="T8" fmla="*/ 1097 w 1606"/>
                  <a:gd name="T9" fmla="*/ 54 h 1555"/>
                  <a:gd name="T10" fmla="*/ 957 w 1606"/>
                  <a:gd name="T11" fmla="*/ 14 h 1555"/>
                  <a:gd name="T12" fmla="*/ 817 w 1606"/>
                  <a:gd name="T13" fmla="*/ 0 h 1555"/>
                  <a:gd name="T14" fmla="*/ 629 w 1606"/>
                  <a:gd name="T15" fmla="*/ 16 h 1555"/>
                  <a:gd name="T16" fmla="*/ 403 w 1606"/>
                  <a:gd name="T17" fmla="*/ 88 h 1555"/>
                  <a:gd name="T18" fmla="*/ 208 w 1606"/>
                  <a:gd name="T19" fmla="*/ 218 h 1555"/>
                  <a:gd name="T20" fmla="*/ 46 w 1606"/>
                  <a:gd name="T21" fmla="*/ 406 h 1555"/>
                  <a:gd name="T22" fmla="*/ 2 w 1606"/>
                  <a:gd name="T23" fmla="*/ 486 h 1555"/>
                  <a:gd name="T24" fmla="*/ 4 w 1606"/>
                  <a:gd name="T25" fmla="*/ 524 h 1555"/>
                  <a:gd name="T26" fmla="*/ 312 w 1606"/>
                  <a:gd name="T27" fmla="*/ 772 h 1555"/>
                  <a:gd name="T28" fmla="*/ 346 w 1606"/>
                  <a:gd name="T29" fmla="*/ 784 h 1555"/>
                  <a:gd name="T30" fmla="*/ 386 w 1606"/>
                  <a:gd name="T31" fmla="*/ 778 h 1555"/>
                  <a:gd name="T32" fmla="*/ 469 w 1606"/>
                  <a:gd name="T33" fmla="*/ 686 h 1555"/>
                  <a:gd name="T34" fmla="*/ 597 w 1606"/>
                  <a:gd name="T35" fmla="*/ 558 h 1555"/>
                  <a:gd name="T36" fmla="*/ 659 w 1606"/>
                  <a:gd name="T37" fmla="*/ 528 h 1555"/>
                  <a:gd name="T38" fmla="*/ 757 w 1606"/>
                  <a:gd name="T39" fmla="*/ 508 h 1555"/>
                  <a:gd name="T40" fmla="*/ 835 w 1606"/>
                  <a:gd name="T41" fmla="*/ 512 h 1555"/>
                  <a:gd name="T42" fmla="*/ 929 w 1606"/>
                  <a:gd name="T43" fmla="*/ 538 h 1555"/>
                  <a:gd name="T44" fmla="*/ 991 w 1606"/>
                  <a:gd name="T45" fmla="*/ 578 h 1555"/>
                  <a:gd name="T46" fmla="*/ 1041 w 1606"/>
                  <a:gd name="T47" fmla="*/ 640 h 1555"/>
                  <a:gd name="T48" fmla="*/ 1051 w 1606"/>
                  <a:gd name="T49" fmla="*/ 692 h 1555"/>
                  <a:gd name="T50" fmla="*/ 1041 w 1606"/>
                  <a:gd name="T51" fmla="*/ 766 h 1555"/>
                  <a:gd name="T52" fmla="*/ 1009 w 1606"/>
                  <a:gd name="T53" fmla="*/ 824 h 1555"/>
                  <a:gd name="T54" fmla="*/ 951 w 1606"/>
                  <a:gd name="T55" fmla="*/ 874 h 1555"/>
                  <a:gd name="T56" fmla="*/ 829 w 1606"/>
                  <a:gd name="T57" fmla="*/ 938 h 1555"/>
                  <a:gd name="T58" fmla="*/ 703 w 1606"/>
                  <a:gd name="T59" fmla="*/ 1022 h 1555"/>
                  <a:gd name="T60" fmla="*/ 615 w 1606"/>
                  <a:gd name="T61" fmla="*/ 1110 h 1555"/>
                  <a:gd name="T62" fmla="*/ 529 w 1606"/>
                  <a:gd name="T63" fmla="*/ 1241 h 1555"/>
                  <a:gd name="T64" fmla="*/ 501 w 1606"/>
                  <a:gd name="T65" fmla="*/ 1381 h 1555"/>
                  <a:gd name="T66" fmla="*/ 505 w 1606"/>
                  <a:gd name="T67" fmla="*/ 1491 h 1555"/>
                  <a:gd name="T68" fmla="*/ 529 w 1606"/>
                  <a:gd name="T69" fmla="*/ 1537 h 1555"/>
                  <a:gd name="T70" fmla="*/ 981 w 1606"/>
                  <a:gd name="T71" fmla="*/ 1555 h 1555"/>
                  <a:gd name="T72" fmla="*/ 1019 w 1606"/>
                  <a:gd name="T73" fmla="*/ 1541 h 1555"/>
                  <a:gd name="T74" fmla="*/ 1045 w 1606"/>
                  <a:gd name="T75" fmla="*/ 1501 h 1555"/>
                  <a:gd name="T76" fmla="*/ 1051 w 1606"/>
                  <a:gd name="T77" fmla="*/ 1461 h 1555"/>
                  <a:gd name="T78" fmla="*/ 1097 w 1606"/>
                  <a:gd name="T79" fmla="*/ 1355 h 1555"/>
                  <a:gd name="T80" fmla="*/ 1137 w 1606"/>
                  <a:gd name="T81" fmla="*/ 1305 h 1555"/>
                  <a:gd name="T82" fmla="*/ 1199 w 1606"/>
                  <a:gd name="T83" fmla="*/ 1253 h 1555"/>
                  <a:gd name="T84" fmla="*/ 1324 w 1606"/>
                  <a:gd name="T85" fmla="*/ 1181 h 1555"/>
                  <a:gd name="T86" fmla="*/ 1424 w 1606"/>
                  <a:gd name="T87" fmla="*/ 1106 h 1555"/>
                  <a:gd name="T88" fmla="*/ 1520 w 1606"/>
                  <a:gd name="T89" fmla="*/ 1004 h 1555"/>
                  <a:gd name="T90" fmla="*/ 1566 w 1606"/>
                  <a:gd name="T91" fmla="*/ 910 h 1555"/>
                  <a:gd name="T92" fmla="*/ 1600 w 1606"/>
                  <a:gd name="T93" fmla="*/ 786 h 1555"/>
                  <a:gd name="T94" fmla="*/ 1606 w 1606"/>
                  <a:gd name="T95" fmla="*/ 660 h 1555"/>
                  <a:gd name="T96" fmla="*/ 1580 w 1606"/>
                  <a:gd name="T97" fmla="*/ 520 h 1555"/>
                  <a:gd name="T98" fmla="*/ 1536 w 1606"/>
                  <a:gd name="T99" fmla="*/ 420 h 1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06" h="1555">
                    <a:moveTo>
                      <a:pt x="1536" y="420"/>
                    </a:moveTo>
                    <a:lnTo>
                      <a:pt x="1536" y="420"/>
                    </a:lnTo>
                    <a:lnTo>
                      <a:pt x="1518" y="388"/>
                    </a:lnTo>
                    <a:lnTo>
                      <a:pt x="1498" y="356"/>
                    </a:lnTo>
                    <a:lnTo>
                      <a:pt x="1476" y="328"/>
                    </a:lnTo>
                    <a:lnTo>
                      <a:pt x="1454" y="298"/>
                    </a:lnTo>
                    <a:lnTo>
                      <a:pt x="1430" y="272"/>
                    </a:lnTo>
                    <a:lnTo>
                      <a:pt x="1406" y="246"/>
                    </a:lnTo>
                    <a:lnTo>
                      <a:pt x="1380" y="222"/>
                    </a:lnTo>
                    <a:lnTo>
                      <a:pt x="1352" y="198"/>
                    </a:lnTo>
                    <a:lnTo>
                      <a:pt x="1352" y="198"/>
                    </a:lnTo>
                    <a:lnTo>
                      <a:pt x="1322" y="176"/>
                    </a:lnTo>
                    <a:lnTo>
                      <a:pt x="1294" y="156"/>
                    </a:lnTo>
                    <a:lnTo>
                      <a:pt x="1262" y="136"/>
                    </a:lnTo>
                    <a:lnTo>
                      <a:pt x="1232" y="118"/>
                    </a:lnTo>
                    <a:lnTo>
                      <a:pt x="1199" y="100"/>
                    </a:lnTo>
                    <a:lnTo>
                      <a:pt x="1165" y="84"/>
                    </a:lnTo>
                    <a:lnTo>
                      <a:pt x="1131" y="68"/>
                    </a:lnTo>
                    <a:lnTo>
                      <a:pt x="1097" y="54"/>
                    </a:lnTo>
                    <a:lnTo>
                      <a:pt x="1097" y="54"/>
                    </a:lnTo>
                    <a:lnTo>
                      <a:pt x="1061" y="42"/>
                    </a:lnTo>
                    <a:lnTo>
                      <a:pt x="1027" y="30"/>
                    </a:lnTo>
                    <a:lnTo>
                      <a:pt x="991" y="22"/>
                    </a:lnTo>
                    <a:lnTo>
                      <a:pt x="957" y="14"/>
                    </a:lnTo>
                    <a:lnTo>
                      <a:pt x="921" y="8"/>
                    </a:lnTo>
                    <a:lnTo>
                      <a:pt x="887" y="4"/>
                    </a:lnTo>
                    <a:lnTo>
                      <a:pt x="853" y="2"/>
                    </a:lnTo>
                    <a:lnTo>
                      <a:pt x="817" y="0"/>
                    </a:lnTo>
                    <a:lnTo>
                      <a:pt x="817" y="0"/>
                    </a:lnTo>
                    <a:lnTo>
                      <a:pt x="753" y="2"/>
                    </a:lnTo>
                    <a:lnTo>
                      <a:pt x="689" y="8"/>
                    </a:lnTo>
                    <a:lnTo>
                      <a:pt x="629" y="16"/>
                    </a:lnTo>
                    <a:lnTo>
                      <a:pt x="569" y="30"/>
                    </a:lnTo>
                    <a:lnTo>
                      <a:pt x="511" y="46"/>
                    </a:lnTo>
                    <a:lnTo>
                      <a:pt x="457" y="66"/>
                    </a:lnTo>
                    <a:lnTo>
                      <a:pt x="403" y="88"/>
                    </a:lnTo>
                    <a:lnTo>
                      <a:pt x="352" y="116"/>
                    </a:lnTo>
                    <a:lnTo>
                      <a:pt x="302" y="146"/>
                    </a:lnTo>
                    <a:lnTo>
                      <a:pt x="254" y="180"/>
                    </a:lnTo>
                    <a:lnTo>
                      <a:pt x="208" y="218"/>
                    </a:lnTo>
                    <a:lnTo>
                      <a:pt x="166" y="260"/>
                    </a:lnTo>
                    <a:lnTo>
                      <a:pt x="124" y="306"/>
                    </a:lnTo>
                    <a:lnTo>
                      <a:pt x="84" y="354"/>
                    </a:lnTo>
                    <a:lnTo>
                      <a:pt x="46" y="406"/>
                    </a:lnTo>
                    <a:lnTo>
                      <a:pt x="10" y="462"/>
                    </a:lnTo>
                    <a:lnTo>
                      <a:pt x="10" y="462"/>
                    </a:lnTo>
                    <a:lnTo>
                      <a:pt x="4" y="474"/>
                    </a:lnTo>
                    <a:lnTo>
                      <a:pt x="2" y="486"/>
                    </a:lnTo>
                    <a:lnTo>
                      <a:pt x="0" y="498"/>
                    </a:lnTo>
                    <a:lnTo>
                      <a:pt x="2" y="512"/>
                    </a:lnTo>
                    <a:lnTo>
                      <a:pt x="2" y="512"/>
                    </a:lnTo>
                    <a:lnTo>
                      <a:pt x="4" y="524"/>
                    </a:lnTo>
                    <a:lnTo>
                      <a:pt x="10" y="534"/>
                    </a:lnTo>
                    <a:lnTo>
                      <a:pt x="18" y="546"/>
                    </a:lnTo>
                    <a:lnTo>
                      <a:pt x="28" y="554"/>
                    </a:lnTo>
                    <a:lnTo>
                      <a:pt x="312" y="772"/>
                    </a:lnTo>
                    <a:lnTo>
                      <a:pt x="312" y="772"/>
                    </a:lnTo>
                    <a:lnTo>
                      <a:pt x="324" y="778"/>
                    </a:lnTo>
                    <a:lnTo>
                      <a:pt x="334" y="782"/>
                    </a:lnTo>
                    <a:lnTo>
                      <a:pt x="346" y="784"/>
                    </a:lnTo>
                    <a:lnTo>
                      <a:pt x="356" y="786"/>
                    </a:lnTo>
                    <a:lnTo>
                      <a:pt x="356" y="786"/>
                    </a:lnTo>
                    <a:lnTo>
                      <a:pt x="372" y="784"/>
                    </a:lnTo>
                    <a:lnTo>
                      <a:pt x="386" y="778"/>
                    </a:lnTo>
                    <a:lnTo>
                      <a:pt x="398" y="770"/>
                    </a:lnTo>
                    <a:lnTo>
                      <a:pt x="411" y="758"/>
                    </a:lnTo>
                    <a:lnTo>
                      <a:pt x="411" y="758"/>
                    </a:lnTo>
                    <a:lnTo>
                      <a:pt x="469" y="686"/>
                    </a:lnTo>
                    <a:lnTo>
                      <a:pt x="521" y="630"/>
                    </a:lnTo>
                    <a:lnTo>
                      <a:pt x="563" y="586"/>
                    </a:lnTo>
                    <a:lnTo>
                      <a:pt x="581" y="570"/>
                    </a:lnTo>
                    <a:lnTo>
                      <a:pt x="597" y="558"/>
                    </a:lnTo>
                    <a:lnTo>
                      <a:pt x="597" y="558"/>
                    </a:lnTo>
                    <a:lnTo>
                      <a:pt x="617" y="546"/>
                    </a:lnTo>
                    <a:lnTo>
                      <a:pt x="637" y="536"/>
                    </a:lnTo>
                    <a:lnTo>
                      <a:pt x="659" y="528"/>
                    </a:lnTo>
                    <a:lnTo>
                      <a:pt x="681" y="520"/>
                    </a:lnTo>
                    <a:lnTo>
                      <a:pt x="705" y="514"/>
                    </a:lnTo>
                    <a:lnTo>
                      <a:pt x="731" y="510"/>
                    </a:lnTo>
                    <a:lnTo>
                      <a:pt x="757" y="508"/>
                    </a:lnTo>
                    <a:lnTo>
                      <a:pt x="785" y="508"/>
                    </a:lnTo>
                    <a:lnTo>
                      <a:pt x="785" y="508"/>
                    </a:lnTo>
                    <a:lnTo>
                      <a:pt x="811" y="508"/>
                    </a:lnTo>
                    <a:lnTo>
                      <a:pt x="835" y="512"/>
                    </a:lnTo>
                    <a:lnTo>
                      <a:pt x="861" y="516"/>
                    </a:lnTo>
                    <a:lnTo>
                      <a:pt x="885" y="522"/>
                    </a:lnTo>
                    <a:lnTo>
                      <a:pt x="907" y="530"/>
                    </a:lnTo>
                    <a:lnTo>
                      <a:pt x="929" y="538"/>
                    </a:lnTo>
                    <a:lnTo>
                      <a:pt x="951" y="550"/>
                    </a:lnTo>
                    <a:lnTo>
                      <a:pt x="971" y="564"/>
                    </a:lnTo>
                    <a:lnTo>
                      <a:pt x="971" y="564"/>
                    </a:lnTo>
                    <a:lnTo>
                      <a:pt x="991" y="578"/>
                    </a:lnTo>
                    <a:lnTo>
                      <a:pt x="1007" y="592"/>
                    </a:lnTo>
                    <a:lnTo>
                      <a:pt x="1021" y="608"/>
                    </a:lnTo>
                    <a:lnTo>
                      <a:pt x="1031" y="624"/>
                    </a:lnTo>
                    <a:lnTo>
                      <a:pt x="1041" y="640"/>
                    </a:lnTo>
                    <a:lnTo>
                      <a:pt x="1047" y="656"/>
                    </a:lnTo>
                    <a:lnTo>
                      <a:pt x="1051" y="674"/>
                    </a:lnTo>
                    <a:lnTo>
                      <a:pt x="1051" y="692"/>
                    </a:lnTo>
                    <a:lnTo>
                      <a:pt x="1051" y="692"/>
                    </a:lnTo>
                    <a:lnTo>
                      <a:pt x="1051" y="712"/>
                    </a:lnTo>
                    <a:lnTo>
                      <a:pt x="1049" y="730"/>
                    </a:lnTo>
                    <a:lnTo>
                      <a:pt x="1045" y="748"/>
                    </a:lnTo>
                    <a:lnTo>
                      <a:pt x="1041" y="766"/>
                    </a:lnTo>
                    <a:lnTo>
                      <a:pt x="1035" y="782"/>
                    </a:lnTo>
                    <a:lnTo>
                      <a:pt x="1027" y="796"/>
                    </a:lnTo>
                    <a:lnTo>
                      <a:pt x="1019" y="810"/>
                    </a:lnTo>
                    <a:lnTo>
                      <a:pt x="1009" y="824"/>
                    </a:lnTo>
                    <a:lnTo>
                      <a:pt x="1009" y="824"/>
                    </a:lnTo>
                    <a:lnTo>
                      <a:pt x="997" y="836"/>
                    </a:lnTo>
                    <a:lnTo>
                      <a:pt x="983" y="848"/>
                    </a:lnTo>
                    <a:lnTo>
                      <a:pt x="951" y="874"/>
                    </a:lnTo>
                    <a:lnTo>
                      <a:pt x="911" y="898"/>
                    </a:lnTo>
                    <a:lnTo>
                      <a:pt x="863" y="920"/>
                    </a:lnTo>
                    <a:lnTo>
                      <a:pt x="863" y="920"/>
                    </a:lnTo>
                    <a:lnTo>
                      <a:pt x="829" y="938"/>
                    </a:lnTo>
                    <a:lnTo>
                      <a:pt x="797" y="956"/>
                    </a:lnTo>
                    <a:lnTo>
                      <a:pt x="765" y="976"/>
                    </a:lnTo>
                    <a:lnTo>
                      <a:pt x="733" y="998"/>
                    </a:lnTo>
                    <a:lnTo>
                      <a:pt x="703" y="1022"/>
                    </a:lnTo>
                    <a:lnTo>
                      <a:pt x="673" y="1050"/>
                    </a:lnTo>
                    <a:lnTo>
                      <a:pt x="643" y="1078"/>
                    </a:lnTo>
                    <a:lnTo>
                      <a:pt x="615" y="1110"/>
                    </a:lnTo>
                    <a:lnTo>
                      <a:pt x="615" y="1110"/>
                    </a:lnTo>
                    <a:lnTo>
                      <a:pt x="587" y="1141"/>
                    </a:lnTo>
                    <a:lnTo>
                      <a:pt x="565" y="1173"/>
                    </a:lnTo>
                    <a:lnTo>
                      <a:pt x="545" y="1207"/>
                    </a:lnTo>
                    <a:lnTo>
                      <a:pt x="529" y="1241"/>
                    </a:lnTo>
                    <a:lnTo>
                      <a:pt x="517" y="1275"/>
                    </a:lnTo>
                    <a:lnTo>
                      <a:pt x="509" y="1309"/>
                    </a:lnTo>
                    <a:lnTo>
                      <a:pt x="503" y="1345"/>
                    </a:lnTo>
                    <a:lnTo>
                      <a:pt x="501" y="1381"/>
                    </a:lnTo>
                    <a:lnTo>
                      <a:pt x="501" y="1459"/>
                    </a:lnTo>
                    <a:lnTo>
                      <a:pt x="501" y="1459"/>
                    </a:lnTo>
                    <a:lnTo>
                      <a:pt x="503" y="1475"/>
                    </a:lnTo>
                    <a:lnTo>
                      <a:pt x="505" y="1491"/>
                    </a:lnTo>
                    <a:lnTo>
                      <a:pt x="511" y="1507"/>
                    </a:lnTo>
                    <a:lnTo>
                      <a:pt x="519" y="1523"/>
                    </a:lnTo>
                    <a:lnTo>
                      <a:pt x="519" y="1523"/>
                    </a:lnTo>
                    <a:lnTo>
                      <a:pt x="529" y="1537"/>
                    </a:lnTo>
                    <a:lnTo>
                      <a:pt x="539" y="1547"/>
                    </a:lnTo>
                    <a:lnTo>
                      <a:pt x="551" y="1553"/>
                    </a:lnTo>
                    <a:lnTo>
                      <a:pt x="563" y="1555"/>
                    </a:lnTo>
                    <a:lnTo>
                      <a:pt x="981" y="1555"/>
                    </a:lnTo>
                    <a:lnTo>
                      <a:pt x="981" y="1555"/>
                    </a:lnTo>
                    <a:lnTo>
                      <a:pt x="995" y="1553"/>
                    </a:lnTo>
                    <a:lnTo>
                      <a:pt x="1007" y="1549"/>
                    </a:lnTo>
                    <a:lnTo>
                      <a:pt x="1019" y="1541"/>
                    </a:lnTo>
                    <a:lnTo>
                      <a:pt x="1029" y="1529"/>
                    </a:lnTo>
                    <a:lnTo>
                      <a:pt x="1029" y="1529"/>
                    </a:lnTo>
                    <a:lnTo>
                      <a:pt x="1039" y="1515"/>
                    </a:lnTo>
                    <a:lnTo>
                      <a:pt x="1045" y="1501"/>
                    </a:lnTo>
                    <a:lnTo>
                      <a:pt x="1049" y="1487"/>
                    </a:lnTo>
                    <a:lnTo>
                      <a:pt x="1051" y="1473"/>
                    </a:lnTo>
                    <a:lnTo>
                      <a:pt x="1051" y="1473"/>
                    </a:lnTo>
                    <a:lnTo>
                      <a:pt x="1051" y="1461"/>
                    </a:lnTo>
                    <a:lnTo>
                      <a:pt x="1053" y="1449"/>
                    </a:lnTo>
                    <a:lnTo>
                      <a:pt x="1063" y="1421"/>
                    </a:lnTo>
                    <a:lnTo>
                      <a:pt x="1077" y="1391"/>
                    </a:lnTo>
                    <a:lnTo>
                      <a:pt x="1097" y="1355"/>
                    </a:lnTo>
                    <a:lnTo>
                      <a:pt x="1097" y="1355"/>
                    </a:lnTo>
                    <a:lnTo>
                      <a:pt x="1111" y="1339"/>
                    </a:lnTo>
                    <a:lnTo>
                      <a:pt x="1123" y="1321"/>
                    </a:lnTo>
                    <a:lnTo>
                      <a:pt x="1137" y="1305"/>
                    </a:lnTo>
                    <a:lnTo>
                      <a:pt x="1151" y="1291"/>
                    </a:lnTo>
                    <a:lnTo>
                      <a:pt x="1167" y="1277"/>
                    </a:lnTo>
                    <a:lnTo>
                      <a:pt x="1183" y="1265"/>
                    </a:lnTo>
                    <a:lnTo>
                      <a:pt x="1199" y="1253"/>
                    </a:lnTo>
                    <a:lnTo>
                      <a:pt x="1218" y="1243"/>
                    </a:lnTo>
                    <a:lnTo>
                      <a:pt x="1218" y="1243"/>
                    </a:lnTo>
                    <a:lnTo>
                      <a:pt x="1324" y="1181"/>
                    </a:lnTo>
                    <a:lnTo>
                      <a:pt x="1324" y="1181"/>
                    </a:lnTo>
                    <a:lnTo>
                      <a:pt x="1344" y="1167"/>
                    </a:lnTo>
                    <a:lnTo>
                      <a:pt x="1368" y="1151"/>
                    </a:lnTo>
                    <a:lnTo>
                      <a:pt x="1424" y="1106"/>
                    </a:lnTo>
                    <a:lnTo>
                      <a:pt x="1424" y="1106"/>
                    </a:lnTo>
                    <a:lnTo>
                      <a:pt x="1452" y="1080"/>
                    </a:lnTo>
                    <a:lnTo>
                      <a:pt x="1478" y="1054"/>
                    </a:lnTo>
                    <a:lnTo>
                      <a:pt x="1500" y="1030"/>
                    </a:lnTo>
                    <a:lnTo>
                      <a:pt x="1520" y="1004"/>
                    </a:lnTo>
                    <a:lnTo>
                      <a:pt x="1520" y="1004"/>
                    </a:lnTo>
                    <a:lnTo>
                      <a:pt x="1536" y="976"/>
                    </a:lnTo>
                    <a:lnTo>
                      <a:pt x="1552" y="944"/>
                    </a:lnTo>
                    <a:lnTo>
                      <a:pt x="1566" y="910"/>
                    </a:lnTo>
                    <a:lnTo>
                      <a:pt x="1580" y="870"/>
                    </a:lnTo>
                    <a:lnTo>
                      <a:pt x="1580" y="870"/>
                    </a:lnTo>
                    <a:lnTo>
                      <a:pt x="1592" y="828"/>
                    </a:lnTo>
                    <a:lnTo>
                      <a:pt x="1600" y="786"/>
                    </a:lnTo>
                    <a:lnTo>
                      <a:pt x="1606" y="742"/>
                    </a:lnTo>
                    <a:lnTo>
                      <a:pt x="1606" y="696"/>
                    </a:lnTo>
                    <a:lnTo>
                      <a:pt x="1606" y="696"/>
                    </a:lnTo>
                    <a:lnTo>
                      <a:pt x="1606" y="660"/>
                    </a:lnTo>
                    <a:lnTo>
                      <a:pt x="1602" y="624"/>
                    </a:lnTo>
                    <a:lnTo>
                      <a:pt x="1596" y="588"/>
                    </a:lnTo>
                    <a:lnTo>
                      <a:pt x="1590" y="554"/>
                    </a:lnTo>
                    <a:lnTo>
                      <a:pt x="1580" y="520"/>
                    </a:lnTo>
                    <a:lnTo>
                      <a:pt x="1566" y="486"/>
                    </a:lnTo>
                    <a:lnTo>
                      <a:pt x="1552" y="452"/>
                    </a:lnTo>
                    <a:lnTo>
                      <a:pt x="1536" y="420"/>
                    </a:lnTo>
                    <a:lnTo>
                      <a:pt x="1536" y="420"/>
                    </a:lnTo>
                    <a:close/>
                    <a:moveTo>
                      <a:pt x="1536" y="420"/>
                    </a:moveTo>
                    <a:lnTo>
                      <a:pt x="1536" y="420"/>
                    </a:lnTo>
                    <a:close/>
                  </a:path>
                </a:pathLst>
              </a:custGeom>
              <a:grpFill/>
              <a:ln>
                <a:noFill/>
              </a:ln>
              <a:effectLst>
                <a:innerShdw blurRad="63500" dist="50800" dir="13500000">
                  <a:prstClr val="black">
                    <a:alpha val="22000"/>
                  </a:prstClr>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entury Gothic" panose="020B0502020202020204" pitchFamily="34" charset="0"/>
                </a:endParaRPr>
              </a:p>
            </p:txBody>
          </p:sp>
        </p:grpSp>
        <p:sp>
          <p:nvSpPr>
            <p:cNvPr id="54" name="Freeform 6"/>
            <p:cNvSpPr>
              <a:spLocks/>
            </p:cNvSpPr>
            <p:nvPr/>
          </p:nvSpPr>
          <p:spPr bwMode="auto">
            <a:xfrm>
              <a:off x="10331450" y="2053678"/>
              <a:ext cx="1017588" cy="45719"/>
            </a:xfrm>
            <a:custGeom>
              <a:avLst/>
              <a:gdLst>
                <a:gd name="T0" fmla="*/ 0 w 2047"/>
                <a:gd name="T1" fmla="*/ 0 h 48"/>
                <a:gd name="T2" fmla="*/ 58 w 2047"/>
                <a:gd name="T3" fmla="*/ 8 h 48"/>
                <a:gd name="T4" fmla="*/ 114 w 2047"/>
                <a:gd name="T5" fmla="*/ 24 h 48"/>
                <a:gd name="T6" fmla="*/ 171 w 2047"/>
                <a:gd name="T7" fmla="*/ 42 h 48"/>
                <a:gd name="T8" fmla="*/ 225 w 2047"/>
                <a:gd name="T9" fmla="*/ 48 h 48"/>
                <a:gd name="T10" fmla="*/ 255 w 2047"/>
                <a:gd name="T11" fmla="*/ 46 h 48"/>
                <a:gd name="T12" fmla="*/ 313 w 2047"/>
                <a:gd name="T13" fmla="*/ 34 h 48"/>
                <a:gd name="T14" fmla="*/ 371 w 2047"/>
                <a:gd name="T15" fmla="*/ 16 h 48"/>
                <a:gd name="T16" fmla="*/ 427 w 2047"/>
                <a:gd name="T17" fmla="*/ 2 h 48"/>
                <a:gd name="T18" fmla="*/ 453 w 2047"/>
                <a:gd name="T19" fmla="*/ 0 h 48"/>
                <a:gd name="T20" fmla="*/ 513 w 2047"/>
                <a:gd name="T21" fmla="*/ 8 h 48"/>
                <a:gd name="T22" fmla="*/ 569 w 2047"/>
                <a:gd name="T23" fmla="*/ 24 h 48"/>
                <a:gd name="T24" fmla="*/ 627 w 2047"/>
                <a:gd name="T25" fmla="*/ 42 h 48"/>
                <a:gd name="T26" fmla="*/ 681 w 2047"/>
                <a:gd name="T27" fmla="*/ 48 h 48"/>
                <a:gd name="T28" fmla="*/ 711 w 2047"/>
                <a:gd name="T29" fmla="*/ 46 h 48"/>
                <a:gd name="T30" fmla="*/ 769 w 2047"/>
                <a:gd name="T31" fmla="*/ 34 h 48"/>
                <a:gd name="T32" fmla="*/ 827 w 2047"/>
                <a:gd name="T33" fmla="*/ 16 h 48"/>
                <a:gd name="T34" fmla="*/ 881 w 2047"/>
                <a:gd name="T35" fmla="*/ 2 h 48"/>
                <a:gd name="T36" fmla="*/ 909 w 2047"/>
                <a:gd name="T37" fmla="*/ 0 h 48"/>
                <a:gd name="T38" fmla="*/ 969 w 2047"/>
                <a:gd name="T39" fmla="*/ 8 h 48"/>
                <a:gd name="T40" fmla="*/ 1027 w 2047"/>
                <a:gd name="T41" fmla="*/ 24 h 48"/>
                <a:gd name="T42" fmla="*/ 1083 w 2047"/>
                <a:gd name="T43" fmla="*/ 42 h 48"/>
                <a:gd name="T44" fmla="*/ 1137 w 2047"/>
                <a:gd name="T45" fmla="*/ 48 h 48"/>
                <a:gd name="T46" fmla="*/ 1167 w 2047"/>
                <a:gd name="T47" fmla="*/ 46 h 48"/>
                <a:gd name="T48" fmla="*/ 1227 w 2047"/>
                <a:gd name="T49" fmla="*/ 34 h 48"/>
                <a:gd name="T50" fmla="*/ 1283 w 2047"/>
                <a:gd name="T51" fmla="*/ 16 h 48"/>
                <a:gd name="T52" fmla="*/ 1339 w 2047"/>
                <a:gd name="T53" fmla="*/ 2 h 48"/>
                <a:gd name="T54" fmla="*/ 1365 w 2047"/>
                <a:gd name="T55" fmla="*/ 0 h 48"/>
                <a:gd name="T56" fmla="*/ 1427 w 2047"/>
                <a:gd name="T57" fmla="*/ 8 h 48"/>
                <a:gd name="T58" fmla="*/ 1485 w 2047"/>
                <a:gd name="T59" fmla="*/ 24 h 48"/>
                <a:gd name="T60" fmla="*/ 1541 w 2047"/>
                <a:gd name="T61" fmla="*/ 42 h 48"/>
                <a:gd name="T62" fmla="*/ 1593 w 2047"/>
                <a:gd name="T63" fmla="*/ 48 h 48"/>
                <a:gd name="T64" fmla="*/ 1625 w 2047"/>
                <a:gd name="T65" fmla="*/ 46 h 48"/>
                <a:gd name="T66" fmla="*/ 1687 w 2047"/>
                <a:gd name="T67" fmla="*/ 34 h 48"/>
                <a:gd name="T68" fmla="*/ 1771 w 2047"/>
                <a:gd name="T69" fmla="*/ 8 h 48"/>
                <a:gd name="T70" fmla="*/ 1821 w 2047"/>
                <a:gd name="T71" fmla="*/ 0 h 48"/>
                <a:gd name="T72" fmla="*/ 1847 w 2047"/>
                <a:gd name="T73" fmla="*/ 2 h 48"/>
                <a:gd name="T74" fmla="*/ 1889 w 2047"/>
                <a:gd name="T75" fmla="*/ 4 h 48"/>
                <a:gd name="T76" fmla="*/ 1931 w 2047"/>
                <a:gd name="T77" fmla="*/ 16 h 48"/>
                <a:gd name="T78" fmla="*/ 1967 w 2047"/>
                <a:gd name="T79" fmla="*/ 34 h 48"/>
                <a:gd name="T80" fmla="*/ 1999 w 2047"/>
                <a:gd name="T81" fmla="*/ 44 h 48"/>
                <a:gd name="T82" fmla="*/ 2029 w 2047"/>
                <a:gd name="T8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7" h="48">
                  <a:moveTo>
                    <a:pt x="0" y="0"/>
                  </a:moveTo>
                  <a:lnTo>
                    <a:pt x="0" y="0"/>
                  </a:lnTo>
                  <a:lnTo>
                    <a:pt x="28" y="2"/>
                  </a:lnTo>
                  <a:lnTo>
                    <a:pt x="58" y="8"/>
                  </a:lnTo>
                  <a:lnTo>
                    <a:pt x="86" y="16"/>
                  </a:lnTo>
                  <a:lnTo>
                    <a:pt x="114" y="24"/>
                  </a:lnTo>
                  <a:lnTo>
                    <a:pt x="144" y="34"/>
                  </a:lnTo>
                  <a:lnTo>
                    <a:pt x="171" y="42"/>
                  </a:lnTo>
                  <a:lnTo>
                    <a:pt x="199" y="46"/>
                  </a:lnTo>
                  <a:lnTo>
                    <a:pt x="225" y="48"/>
                  </a:lnTo>
                  <a:lnTo>
                    <a:pt x="225" y="48"/>
                  </a:lnTo>
                  <a:lnTo>
                    <a:pt x="255" y="46"/>
                  </a:lnTo>
                  <a:lnTo>
                    <a:pt x="285" y="42"/>
                  </a:lnTo>
                  <a:lnTo>
                    <a:pt x="313" y="34"/>
                  </a:lnTo>
                  <a:lnTo>
                    <a:pt x="341" y="24"/>
                  </a:lnTo>
                  <a:lnTo>
                    <a:pt x="371" y="16"/>
                  </a:lnTo>
                  <a:lnTo>
                    <a:pt x="399" y="8"/>
                  </a:lnTo>
                  <a:lnTo>
                    <a:pt x="427" y="2"/>
                  </a:lnTo>
                  <a:lnTo>
                    <a:pt x="453" y="0"/>
                  </a:lnTo>
                  <a:lnTo>
                    <a:pt x="453" y="0"/>
                  </a:lnTo>
                  <a:lnTo>
                    <a:pt x="483" y="2"/>
                  </a:lnTo>
                  <a:lnTo>
                    <a:pt x="513" y="8"/>
                  </a:lnTo>
                  <a:lnTo>
                    <a:pt x="541" y="16"/>
                  </a:lnTo>
                  <a:lnTo>
                    <a:pt x="569" y="24"/>
                  </a:lnTo>
                  <a:lnTo>
                    <a:pt x="599" y="34"/>
                  </a:lnTo>
                  <a:lnTo>
                    <a:pt x="627" y="42"/>
                  </a:lnTo>
                  <a:lnTo>
                    <a:pt x="653" y="46"/>
                  </a:lnTo>
                  <a:lnTo>
                    <a:pt x="681" y="48"/>
                  </a:lnTo>
                  <a:lnTo>
                    <a:pt x="681" y="48"/>
                  </a:lnTo>
                  <a:lnTo>
                    <a:pt x="711" y="46"/>
                  </a:lnTo>
                  <a:lnTo>
                    <a:pt x="741" y="42"/>
                  </a:lnTo>
                  <a:lnTo>
                    <a:pt x="769" y="34"/>
                  </a:lnTo>
                  <a:lnTo>
                    <a:pt x="799" y="24"/>
                  </a:lnTo>
                  <a:lnTo>
                    <a:pt x="827" y="16"/>
                  </a:lnTo>
                  <a:lnTo>
                    <a:pt x="855" y="8"/>
                  </a:lnTo>
                  <a:lnTo>
                    <a:pt x="881" y="2"/>
                  </a:lnTo>
                  <a:lnTo>
                    <a:pt x="909" y="0"/>
                  </a:lnTo>
                  <a:lnTo>
                    <a:pt x="909" y="0"/>
                  </a:lnTo>
                  <a:lnTo>
                    <a:pt x="939" y="2"/>
                  </a:lnTo>
                  <a:lnTo>
                    <a:pt x="969" y="8"/>
                  </a:lnTo>
                  <a:lnTo>
                    <a:pt x="997" y="16"/>
                  </a:lnTo>
                  <a:lnTo>
                    <a:pt x="1027" y="24"/>
                  </a:lnTo>
                  <a:lnTo>
                    <a:pt x="1055" y="34"/>
                  </a:lnTo>
                  <a:lnTo>
                    <a:pt x="1083" y="42"/>
                  </a:lnTo>
                  <a:lnTo>
                    <a:pt x="1109" y="46"/>
                  </a:lnTo>
                  <a:lnTo>
                    <a:pt x="1137" y="48"/>
                  </a:lnTo>
                  <a:lnTo>
                    <a:pt x="1137" y="48"/>
                  </a:lnTo>
                  <a:lnTo>
                    <a:pt x="1167" y="46"/>
                  </a:lnTo>
                  <a:lnTo>
                    <a:pt x="1197" y="42"/>
                  </a:lnTo>
                  <a:lnTo>
                    <a:pt x="1227" y="34"/>
                  </a:lnTo>
                  <a:lnTo>
                    <a:pt x="1255" y="24"/>
                  </a:lnTo>
                  <a:lnTo>
                    <a:pt x="1283" y="16"/>
                  </a:lnTo>
                  <a:lnTo>
                    <a:pt x="1311" y="8"/>
                  </a:lnTo>
                  <a:lnTo>
                    <a:pt x="1339" y="2"/>
                  </a:lnTo>
                  <a:lnTo>
                    <a:pt x="1365" y="0"/>
                  </a:lnTo>
                  <a:lnTo>
                    <a:pt x="1365" y="0"/>
                  </a:lnTo>
                  <a:lnTo>
                    <a:pt x="1395" y="2"/>
                  </a:lnTo>
                  <a:lnTo>
                    <a:pt x="1427" y="8"/>
                  </a:lnTo>
                  <a:lnTo>
                    <a:pt x="1455" y="16"/>
                  </a:lnTo>
                  <a:lnTo>
                    <a:pt x="1485" y="24"/>
                  </a:lnTo>
                  <a:lnTo>
                    <a:pt x="1513" y="34"/>
                  </a:lnTo>
                  <a:lnTo>
                    <a:pt x="1541" y="42"/>
                  </a:lnTo>
                  <a:lnTo>
                    <a:pt x="1567" y="46"/>
                  </a:lnTo>
                  <a:lnTo>
                    <a:pt x="1593" y="48"/>
                  </a:lnTo>
                  <a:lnTo>
                    <a:pt x="1593" y="48"/>
                  </a:lnTo>
                  <a:lnTo>
                    <a:pt x="1625" y="46"/>
                  </a:lnTo>
                  <a:lnTo>
                    <a:pt x="1657" y="42"/>
                  </a:lnTo>
                  <a:lnTo>
                    <a:pt x="1687" y="34"/>
                  </a:lnTo>
                  <a:lnTo>
                    <a:pt x="1717" y="24"/>
                  </a:lnTo>
                  <a:lnTo>
                    <a:pt x="1771" y="8"/>
                  </a:lnTo>
                  <a:lnTo>
                    <a:pt x="1797" y="2"/>
                  </a:lnTo>
                  <a:lnTo>
                    <a:pt x="1821" y="0"/>
                  </a:lnTo>
                  <a:lnTo>
                    <a:pt x="1821" y="0"/>
                  </a:lnTo>
                  <a:lnTo>
                    <a:pt x="1847" y="2"/>
                  </a:lnTo>
                  <a:lnTo>
                    <a:pt x="1871" y="2"/>
                  </a:lnTo>
                  <a:lnTo>
                    <a:pt x="1889" y="4"/>
                  </a:lnTo>
                  <a:lnTo>
                    <a:pt x="1905" y="8"/>
                  </a:lnTo>
                  <a:lnTo>
                    <a:pt x="1931" y="16"/>
                  </a:lnTo>
                  <a:lnTo>
                    <a:pt x="1949" y="24"/>
                  </a:lnTo>
                  <a:lnTo>
                    <a:pt x="1967" y="34"/>
                  </a:lnTo>
                  <a:lnTo>
                    <a:pt x="1987" y="42"/>
                  </a:lnTo>
                  <a:lnTo>
                    <a:pt x="1999" y="44"/>
                  </a:lnTo>
                  <a:lnTo>
                    <a:pt x="2011" y="46"/>
                  </a:lnTo>
                  <a:lnTo>
                    <a:pt x="2029" y="48"/>
                  </a:lnTo>
                  <a:lnTo>
                    <a:pt x="2047" y="48"/>
                  </a:lnTo>
                </a:path>
              </a:pathLst>
            </a:custGeom>
            <a:noFill/>
            <a:ln w="38100" cap="rnd">
              <a:solidFill>
                <a:srgbClr val="1D1F3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Century Gothic" panose="020B0502020202020204" pitchFamily="34" charset="0"/>
              </a:endParaRPr>
            </a:p>
          </p:txBody>
        </p:sp>
      </p:grpSp>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0412" y="1520"/>
            <a:ext cx="1423480" cy="60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905630" y="1341234"/>
            <a:ext cx="6096000" cy="5632311"/>
          </a:xfrm>
          <a:prstGeom prst="rect">
            <a:avLst/>
          </a:prstGeom>
        </p:spPr>
        <p:txBody>
          <a:bodyPr>
            <a:spAutoFit/>
          </a:bodyPr>
          <a:lstStyle/>
          <a:p>
            <a:r>
              <a:rPr lang="en-US" dirty="0">
                <a:latin typeface="Century Gothic" panose="020B0502020202020204" pitchFamily="34" charset="0"/>
              </a:rPr>
              <a:t>The Constitution and the Citizenship laws bar Dual Citizens from holding certain offices which include: </a:t>
            </a:r>
          </a:p>
          <a:p>
            <a:endParaRPr lang="en-US" dirty="0"/>
          </a:p>
          <a:p>
            <a:pPr marL="285750" indent="-285750">
              <a:buFont typeface="Wingdings" panose="05000000000000000000" pitchFamily="2" charset="2"/>
              <a:buChar char="Ø"/>
            </a:pPr>
            <a:r>
              <a:rPr lang="en-GB" dirty="0">
                <a:latin typeface="Century Gothic" panose="020B0502020202020204" pitchFamily="34" charset="0"/>
              </a:rPr>
              <a:t>President</a:t>
            </a:r>
          </a:p>
          <a:p>
            <a:pPr marL="285750" indent="-285750">
              <a:buFont typeface="Wingdings" panose="05000000000000000000" pitchFamily="2" charset="2"/>
              <a:buChar char="Ø"/>
            </a:pPr>
            <a:r>
              <a:rPr lang="en-GB" dirty="0">
                <a:latin typeface="Century Gothic" panose="020B0502020202020204" pitchFamily="34" charset="0"/>
              </a:rPr>
              <a:t>Vice President</a:t>
            </a:r>
          </a:p>
          <a:p>
            <a:pPr marL="285750" indent="-285750">
              <a:buFont typeface="Wingdings" panose="05000000000000000000" pitchFamily="2" charset="2"/>
              <a:buChar char="Ø"/>
            </a:pPr>
            <a:r>
              <a:rPr lang="en-GB" dirty="0">
                <a:latin typeface="Century Gothic" panose="020B0502020202020204" pitchFamily="34" charset="0"/>
              </a:rPr>
              <a:t>Minister of State</a:t>
            </a:r>
          </a:p>
          <a:p>
            <a:pPr marL="285750" indent="-285750">
              <a:buFont typeface="Wingdings" panose="05000000000000000000" pitchFamily="2" charset="2"/>
              <a:buChar char="Ø"/>
            </a:pPr>
            <a:r>
              <a:rPr lang="en-GB" dirty="0">
                <a:latin typeface="Century Gothic" panose="020B0502020202020204" pitchFamily="34" charset="0"/>
              </a:rPr>
              <a:t>Deputy Minister of State</a:t>
            </a:r>
          </a:p>
          <a:p>
            <a:pPr marL="285750" indent="-285750">
              <a:buFont typeface="Wingdings" panose="05000000000000000000" pitchFamily="2" charset="2"/>
              <a:buChar char="Ø"/>
            </a:pPr>
            <a:r>
              <a:rPr lang="en-GB" dirty="0">
                <a:latin typeface="Century Gothic" panose="020B0502020202020204" pitchFamily="34" charset="0"/>
              </a:rPr>
              <a:t>Speaker of Parliament</a:t>
            </a:r>
          </a:p>
          <a:p>
            <a:pPr marL="285750" indent="-285750">
              <a:buFont typeface="Wingdings" panose="05000000000000000000" pitchFamily="2" charset="2"/>
              <a:buChar char="Ø"/>
            </a:pPr>
            <a:r>
              <a:rPr lang="en-GB" dirty="0">
                <a:latin typeface="Century Gothic" panose="020B0502020202020204" pitchFamily="34" charset="0"/>
              </a:rPr>
              <a:t>Member of Parliament</a:t>
            </a:r>
          </a:p>
          <a:p>
            <a:pPr marL="285750" indent="-285750">
              <a:buFont typeface="Wingdings" panose="05000000000000000000" pitchFamily="2" charset="2"/>
              <a:buChar char="Ø"/>
            </a:pPr>
            <a:r>
              <a:rPr lang="en-GB" dirty="0">
                <a:latin typeface="Century Gothic" panose="020B0502020202020204" pitchFamily="34" charset="0"/>
              </a:rPr>
              <a:t>Chief Justice</a:t>
            </a:r>
          </a:p>
          <a:p>
            <a:pPr marL="285750" indent="-285750">
              <a:buFont typeface="Wingdings" panose="05000000000000000000" pitchFamily="2" charset="2"/>
              <a:buChar char="Ø"/>
            </a:pPr>
            <a:r>
              <a:rPr lang="en-GB" dirty="0">
                <a:latin typeface="Century Gothic" panose="020B0502020202020204" pitchFamily="34" charset="0"/>
              </a:rPr>
              <a:t>Justice of the Supreme Court</a:t>
            </a:r>
          </a:p>
          <a:p>
            <a:pPr marL="285750" indent="-285750">
              <a:buFont typeface="Wingdings" panose="05000000000000000000" pitchFamily="2" charset="2"/>
              <a:buChar char="Ø"/>
            </a:pPr>
            <a:r>
              <a:rPr lang="en-GB" dirty="0">
                <a:latin typeface="Century Gothic" panose="020B0502020202020204" pitchFamily="34" charset="0"/>
              </a:rPr>
              <a:t>Member of Electoral Commission</a:t>
            </a:r>
          </a:p>
          <a:p>
            <a:pPr marL="285750" indent="-285750">
              <a:buFont typeface="Wingdings" panose="05000000000000000000" pitchFamily="2" charset="2"/>
              <a:buChar char="Ø"/>
            </a:pPr>
            <a:r>
              <a:rPr lang="en-GB" dirty="0">
                <a:latin typeface="Century Gothic" panose="020B0502020202020204" pitchFamily="34" charset="0"/>
              </a:rPr>
              <a:t>Member of the Public Service Commission</a:t>
            </a:r>
          </a:p>
          <a:p>
            <a:pPr marL="285750" indent="-285750">
              <a:buFont typeface="Wingdings" panose="05000000000000000000" pitchFamily="2" charset="2"/>
              <a:buChar char="Ø"/>
            </a:pPr>
            <a:r>
              <a:rPr lang="en-GB" dirty="0">
                <a:latin typeface="Century Gothic" panose="020B0502020202020204" pitchFamily="34" charset="0"/>
              </a:rPr>
              <a:t>Members of the National Commission for Civic Education</a:t>
            </a:r>
          </a:p>
          <a:p>
            <a:pPr marL="285750" indent="-285750">
              <a:buFont typeface="Wingdings" panose="05000000000000000000" pitchFamily="2" charset="2"/>
              <a:buChar char="Ø"/>
            </a:pPr>
            <a:r>
              <a:rPr lang="en-GB" dirty="0">
                <a:latin typeface="Century Gothic" panose="020B0502020202020204" pitchFamily="34" charset="0"/>
              </a:rPr>
              <a:t>Member of Lands Commission</a:t>
            </a:r>
          </a:p>
          <a:p>
            <a:pPr marL="285750" indent="-285750">
              <a:buFont typeface="Wingdings" panose="05000000000000000000" pitchFamily="2" charset="2"/>
              <a:buChar char="Ø"/>
            </a:pPr>
            <a:r>
              <a:rPr lang="en-GB" dirty="0">
                <a:latin typeface="Century Gothic" panose="020B0502020202020204" pitchFamily="34" charset="0"/>
              </a:rPr>
              <a:t>Member of Regional Lands Commissions</a:t>
            </a:r>
          </a:p>
          <a:p>
            <a:endParaRPr lang="en-US" dirty="0"/>
          </a:p>
          <a:p>
            <a:br>
              <a:rPr lang="en-US" dirty="0"/>
            </a:br>
            <a:endParaRPr lang="en-GB" dirty="0"/>
          </a:p>
        </p:txBody>
      </p:sp>
      <p:sp>
        <p:nvSpPr>
          <p:cNvPr id="15" name="Footer Placeholder 8"/>
          <p:cNvSpPr>
            <a:spLocks noGrp="1"/>
          </p:cNvSpPr>
          <p:nvPr>
            <p:ph type="ftr" sz="quarter" idx="11"/>
          </p:nvPr>
        </p:nvSpPr>
        <p:spPr>
          <a:xfrm>
            <a:off x="4800600" y="6479241"/>
            <a:ext cx="4648200" cy="365125"/>
          </a:xfrm>
        </p:spPr>
        <p:txBody>
          <a:bodyPr/>
          <a:lstStyle/>
          <a:p>
            <a:r>
              <a:rPr lang="en-US" sz="1100" dirty="0">
                <a:solidFill>
                  <a:schemeClr val="tx1"/>
                </a:solidFill>
                <a:latin typeface="Century Gothic" panose="020B0502020202020204" pitchFamily="34" charset="0"/>
              </a:rPr>
              <a:t>Atuguba &amp; Associates Presentation</a:t>
            </a:r>
          </a:p>
        </p:txBody>
      </p:sp>
      <p:sp>
        <p:nvSpPr>
          <p:cNvPr id="17" name="Date Placeholder 7"/>
          <p:cNvSpPr>
            <a:spLocks noGrp="1"/>
          </p:cNvSpPr>
          <p:nvPr>
            <p:ph type="dt" sz="half" idx="10"/>
          </p:nvPr>
        </p:nvSpPr>
        <p:spPr>
          <a:xfrm>
            <a:off x="3320374" y="6499875"/>
            <a:ext cx="2618510" cy="365125"/>
          </a:xfrm>
        </p:spPr>
        <p:txBody>
          <a:bodyPr/>
          <a:lstStyle/>
          <a:p>
            <a:r>
              <a:rPr lang="en-US" sz="1100" dirty="0">
                <a:latin typeface="Century Gothic" panose="020B0502020202020204" pitchFamily="34" charset="0"/>
              </a:rPr>
              <a:t>28/03/2021</a:t>
            </a:r>
          </a:p>
        </p:txBody>
      </p:sp>
    </p:spTree>
    <p:extLst>
      <p:ext uri="{BB962C8B-B14F-4D97-AF65-F5344CB8AC3E}">
        <p14:creationId xmlns:p14="http://schemas.microsoft.com/office/powerpoint/2010/main" val="410358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955389" y="6292933"/>
            <a:ext cx="381000" cy="365125"/>
          </a:xfrm>
        </p:spPr>
        <p:txBody>
          <a:bodyPr/>
          <a:lstStyle/>
          <a:p>
            <a:fld id="{69C7E7DE-30F0-4397-9796-DF6D2B684495}" type="slidenum">
              <a:rPr lang="en-US" smtClean="0">
                <a:latin typeface="Century Gothic" panose="020B0502020202020204" pitchFamily="34" charset="0"/>
              </a:rPr>
              <a:pPr/>
              <a:t>8</a:t>
            </a:fld>
            <a:endParaRPr lang="en-US" dirty="0">
              <a:latin typeface="Century Gothic" panose="020B0502020202020204" pitchFamily="34" charset="0"/>
            </a:endParaRPr>
          </a:p>
        </p:txBody>
      </p:sp>
      <p:cxnSp>
        <p:nvCxnSpPr>
          <p:cNvPr id="13" name="Straight Connector 12">
            <a:extLst>
              <a:ext uri="{FF2B5EF4-FFF2-40B4-BE49-F238E27FC236}">
                <a16:creationId xmlns:a16="http://schemas.microsoft.com/office/drawing/2014/main" id="{61D2AF1F-4132-440F-9D32-9AF207CE1448}"/>
              </a:ext>
            </a:extLst>
          </p:cNvPr>
          <p:cNvCxnSpPr>
            <a:cxnSpLocks/>
          </p:cNvCxnSpPr>
          <p:nvPr/>
        </p:nvCxnSpPr>
        <p:spPr>
          <a:xfrm rot="5400000">
            <a:off x="4979967" y="3721762"/>
            <a:ext cx="477813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Content Placeholder 5"/>
          <p:cNvSpPr>
            <a:spLocks noGrp="1"/>
          </p:cNvSpPr>
          <p:nvPr>
            <p:ph sz="half" idx="1"/>
          </p:nvPr>
        </p:nvSpPr>
        <p:spPr>
          <a:xfrm>
            <a:off x="3717704" y="1630364"/>
            <a:ext cx="3665706" cy="4396801"/>
          </a:xfrm>
        </p:spPr>
        <p:txBody>
          <a:bodyPr>
            <a:noAutofit/>
          </a:bodyPr>
          <a:lstStyle/>
          <a:p>
            <a:pPr>
              <a:buFont typeface="Wingdings" panose="05000000000000000000" pitchFamily="2" charset="2"/>
              <a:buChar char="Ø"/>
            </a:pPr>
            <a:r>
              <a:rPr lang="en-GB" sz="1800" dirty="0">
                <a:latin typeface="Century Gothic" panose="020B0502020202020204" pitchFamily="34" charset="0"/>
              </a:rPr>
              <a:t>Founding Member of a Political Party</a:t>
            </a:r>
          </a:p>
          <a:p>
            <a:pPr>
              <a:buFont typeface="Wingdings" panose="05000000000000000000" pitchFamily="2" charset="2"/>
              <a:buChar char="Ø"/>
            </a:pPr>
            <a:r>
              <a:rPr lang="en-GB" sz="1800" dirty="0">
                <a:latin typeface="Century Gothic" panose="020B0502020202020204" pitchFamily="34" charset="0"/>
              </a:rPr>
              <a:t>Executive Member of a Political Party</a:t>
            </a:r>
          </a:p>
          <a:p>
            <a:pPr>
              <a:buFont typeface="Wingdings" panose="05000000000000000000" pitchFamily="2" charset="2"/>
              <a:buChar char="Ø"/>
            </a:pPr>
            <a:r>
              <a:rPr lang="en-GB" sz="1800" dirty="0">
                <a:latin typeface="Century Gothic" panose="020B0502020202020204" pitchFamily="34" charset="0"/>
              </a:rPr>
              <a:t>Leader of a Political Party</a:t>
            </a:r>
          </a:p>
          <a:p>
            <a:pPr>
              <a:buFont typeface="Wingdings" panose="05000000000000000000" pitchFamily="2" charset="2"/>
              <a:buChar char="Ø"/>
            </a:pPr>
            <a:r>
              <a:rPr lang="en-GB" sz="1800" dirty="0">
                <a:latin typeface="Century Gothic" panose="020B0502020202020204" pitchFamily="34" charset="0"/>
              </a:rPr>
              <a:t>Ambassador or High Commissioner </a:t>
            </a:r>
          </a:p>
          <a:p>
            <a:pPr>
              <a:buFont typeface="Wingdings" panose="05000000000000000000" pitchFamily="2" charset="2"/>
              <a:buChar char="Ø"/>
            </a:pPr>
            <a:r>
              <a:rPr lang="en-GB" sz="1800" dirty="0">
                <a:latin typeface="Century Gothic" panose="020B0502020202020204" pitchFamily="34" charset="0"/>
              </a:rPr>
              <a:t>Secretary to the Cabinet</a:t>
            </a:r>
          </a:p>
          <a:p>
            <a:pPr>
              <a:buFont typeface="Wingdings" panose="05000000000000000000" pitchFamily="2" charset="2"/>
              <a:buChar char="Ø"/>
            </a:pPr>
            <a:r>
              <a:rPr lang="en-GB" sz="1800" dirty="0">
                <a:latin typeface="Century Gothic" panose="020B0502020202020204" pitchFamily="34" charset="0"/>
              </a:rPr>
              <a:t>Chief of </a:t>
            </a:r>
            <a:r>
              <a:rPr lang="en-GB" sz="1800" dirty="0" err="1">
                <a:latin typeface="Century Gothic" panose="020B0502020202020204" pitchFamily="34" charset="0"/>
              </a:rPr>
              <a:t>Defense</a:t>
            </a:r>
            <a:r>
              <a:rPr lang="en-GB" sz="1800" dirty="0">
                <a:latin typeface="Century Gothic" panose="020B0502020202020204" pitchFamily="34" charset="0"/>
              </a:rPr>
              <a:t> Staff or any Service Chief</a:t>
            </a:r>
          </a:p>
          <a:p>
            <a:pPr>
              <a:buFont typeface="Wingdings" panose="05000000000000000000" pitchFamily="2" charset="2"/>
              <a:buChar char="Ø"/>
            </a:pPr>
            <a:r>
              <a:rPr lang="en-GB" sz="1800" dirty="0">
                <a:latin typeface="Century Gothic" panose="020B0502020202020204" pitchFamily="34" charset="0"/>
              </a:rPr>
              <a:t>Inspector General of Police</a:t>
            </a:r>
          </a:p>
          <a:p>
            <a:pPr>
              <a:buFont typeface="Wingdings" panose="05000000000000000000" pitchFamily="2" charset="2"/>
              <a:buChar char="Ø"/>
            </a:pPr>
            <a:endParaRPr lang="en-GB" sz="1800" dirty="0">
              <a:latin typeface="Century Gothic" panose="020B0502020202020204" pitchFamily="34" charset="0"/>
            </a:endParaRPr>
          </a:p>
        </p:txBody>
      </p:sp>
      <p:sp>
        <p:nvSpPr>
          <p:cNvPr id="10" name="Rectangle 9"/>
          <p:cNvSpPr/>
          <p:nvPr/>
        </p:nvSpPr>
        <p:spPr>
          <a:xfrm>
            <a:off x="7561752" y="1598103"/>
            <a:ext cx="3372256" cy="4247317"/>
          </a:xfrm>
          <a:prstGeom prst="rect">
            <a:avLst/>
          </a:prstGeom>
        </p:spPr>
        <p:txBody>
          <a:bodyPr wrap="square">
            <a:spAutoFit/>
          </a:bodyPr>
          <a:lstStyle/>
          <a:p>
            <a:pPr marL="285750" indent="-285750">
              <a:buFont typeface="Wingdings" panose="05000000000000000000" pitchFamily="2" charset="2"/>
              <a:buChar char="Ø"/>
            </a:pPr>
            <a:r>
              <a:rPr lang="en-GB" dirty="0">
                <a:latin typeface="Century Gothic" panose="020B0502020202020204" pitchFamily="34" charset="0"/>
              </a:rPr>
              <a:t>Commissioner, Customs, Excise and Preventive Service</a:t>
            </a:r>
          </a:p>
          <a:p>
            <a:pPr marL="285750" indent="-285750">
              <a:buFont typeface="Wingdings" panose="05000000000000000000" pitchFamily="2" charset="2"/>
              <a:buChar char="Ø"/>
            </a:pPr>
            <a:r>
              <a:rPr lang="en-GB" dirty="0">
                <a:latin typeface="Century Gothic" panose="020B0502020202020204" pitchFamily="34" charset="0"/>
              </a:rPr>
              <a:t>Director of Immigration Service</a:t>
            </a:r>
          </a:p>
          <a:p>
            <a:pPr marL="285750" indent="-285750">
              <a:buFont typeface="Wingdings" panose="05000000000000000000" pitchFamily="2" charset="2"/>
              <a:buChar char="Ø"/>
            </a:pPr>
            <a:r>
              <a:rPr lang="en-GB" dirty="0">
                <a:latin typeface="Century Gothic" panose="020B0502020202020204" pitchFamily="34" charset="0"/>
              </a:rPr>
              <a:t>Commissioner, Value Added Tax Service</a:t>
            </a:r>
          </a:p>
          <a:p>
            <a:pPr marL="285750" indent="-285750">
              <a:buFont typeface="Wingdings" panose="05000000000000000000" pitchFamily="2" charset="2"/>
              <a:buChar char="Ø"/>
            </a:pPr>
            <a:r>
              <a:rPr lang="en-GB" dirty="0">
                <a:latin typeface="Century Gothic" panose="020B0502020202020204" pitchFamily="34" charset="0"/>
              </a:rPr>
              <a:t>Director-General, Prisons Service</a:t>
            </a:r>
          </a:p>
          <a:p>
            <a:pPr marL="285750" indent="-285750">
              <a:buFont typeface="Wingdings" panose="05000000000000000000" pitchFamily="2" charset="2"/>
              <a:buChar char="Ø"/>
            </a:pPr>
            <a:r>
              <a:rPr lang="en-GB" dirty="0">
                <a:latin typeface="Century Gothic" panose="020B0502020202020204" pitchFamily="34" charset="0"/>
              </a:rPr>
              <a:t>Chief Fire Officer</a:t>
            </a:r>
          </a:p>
          <a:p>
            <a:pPr marL="285750" indent="-285750">
              <a:buFont typeface="Wingdings" panose="05000000000000000000" pitchFamily="2" charset="2"/>
              <a:buChar char="Ø"/>
            </a:pPr>
            <a:r>
              <a:rPr lang="en-GB" dirty="0">
                <a:latin typeface="Century Gothic" panose="020B0502020202020204" pitchFamily="34" charset="0"/>
              </a:rPr>
              <a:t>Chief Director of a Ministry</a:t>
            </a:r>
          </a:p>
          <a:p>
            <a:pPr marL="285750" indent="-285750">
              <a:buFont typeface="Wingdings" panose="05000000000000000000" pitchFamily="2" charset="2"/>
              <a:buChar char="Ø"/>
            </a:pPr>
            <a:r>
              <a:rPr lang="en-GB" dirty="0">
                <a:latin typeface="Century Gothic" panose="020B0502020202020204" pitchFamily="34" charset="0"/>
              </a:rPr>
              <a:t>Rank of a Colonel in the Army or its Equivalent in Other Security Service.</a:t>
            </a:r>
          </a:p>
          <a:p>
            <a:pPr marL="285750" indent="-285750">
              <a:buFont typeface="Wingdings" panose="05000000000000000000" pitchFamily="2" charset="2"/>
              <a:buChar char="Ø"/>
            </a:pPr>
            <a:endParaRPr lang="en-GB" dirty="0">
              <a:latin typeface="Century Gothic" panose="020B0502020202020204" pitchFamily="34" charset="0"/>
            </a:endParaRPr>
          </a:p>
        </p:txBody>
      </p:sp>
      <p:sp>
        <p:nvSpPr>
          <p:cNvPr id="23" name="Rectangle 22">
            <a:extLst>
              <a:ext uri="{FF2B5EF4-FFF2-40B4-BE49-F238E27FC236}">
                <a16:creationId xmlns:a16="http://schemas.microsoft.com/office/drawing/2014/main" id="{5C2BDC38-3037-485B-B3C3-33C9D1154E2C}"/>
              </a:ext>
            </a:extLst>
          </p:cNvPr>
          <p:cNvSpPr/>
          <p:nvPr/>
        </p:nvSpPr>
        <p:spPr>
          <a:xfrm>
            <a:off x="0" y="-24318"/>
            <a:ext cx="3158094" cy="6882318"/>
          </a:xfrm>
          <a:prstGeom prst="rect">
            <a:avLst/>
          </a:prstGeom>
          <a:solidFill>
            <a:srgbClr val="419E3C"/>
          </a:solidFill>
          <a:ln>
            <a:solidFill>
              <a:srgbClr val="419E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dirty="0">
                <a:solidFill>
                  <a:prstClr val="white"/>
                </a:solidFill>
                <a:latin typeface="Century Gothic" panose="020B0502020202020204" pitchFamily="34" charset="0"/>
              </a:rPr>
              <a:t>The Constitution and the Citizenship laws bar Dual Citizens from holding certain offices </a:t>
            </a:r>
          </a:p>
          <a:p>
            <a:pPr lvl="0" algn="ctr">
              <a:defRPr/>
            </a:pPr>
            <a:r>
              <a:rPr lang="en-US" dirty="0">
                <a:solidFill>
                  <a:prstClr val="white"/>
                </a:solidFill>
                <a:latin typeface="Century Gothic" panose="020B0502020202020204" pitchFamily="34" charset="0"/>
              </a:rPr>
              <a:t>(List Cont’d)</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0412" y="1520"/>
            <a:ext cx="1423480" cy="60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oter Placeholder 8"/>
          <p:cNvSpPr>
            <a:spLocks noGrp="1"/>
          </p:cNvSpPr>
          <p:nvPr>
            <p:ph type="ftr" sz="quarter" idx="11"/>
          </p:nvPr>
        </p:nvSpPr>
        <p:spPr>
          <a:xfrm>
            <a:off x="4800600" y="6488969"/>
            <a:ext cx="4648200" cy="365125"/>
          </a:xfrm>
        </p:spPr>
        <p:txBody>
          <a:bodyPr/>
          <a:lstStyle/>
          <a:p>
            <a:r>
              <a:rPr lang="en-US" sz="1100" dirty="0">
                <a:solidFill>
                  <a:schemeClr val="tx1"/>
                </a:solidFill>
                <a:latin typeface="Century Gothic" panose="020B0502020202020204" pitchFamily="34" charset="0"/>
              </a:rPr>
              <a:t>Atuguba &amp; Associates Presentation</a:t>
            </a:r>
          </a:p>
        </p:txBody>
      </p:sp>
      <p:sp>
        <p:nvSpPr>
          <p:cNvPr id="9" name="Date Placeholder 7"/>
          <p:cNvSpPr>
            <a:spLocks noGrp="1"/>
          </p:cNvSpPr>
          <p:nvPr>
            <p:ph type="dt" sz="half" idx="10"/>
          </p:nvPr>
        </p:nvSpPr>
        <p:spPr>
          <a:xfrm>
            <a:off x="3320374" y="6499875"/>
            <a:ext cx="2618510" cy="365125"/>
          </a:xfrm>
        </p:spPr>
        <p:txBody>
          <a:bodyPr/>
          <a:lstStyle/>
          <a:p>
            <a:r>
              <a:rPr lang="en-US" sz="1100" dirty="0">
                <a:latin typeface="Century Gothic" panose="020B0502020202020204" pitchFamily="34" charset="0"/>
              </a:rPr>
              <a:t>28/03/2021</a:t>
            </a:r>
          </a:p>
        </p:txBody>
      </p:sp>
    </p:spTree>
    <p:extLst>
      <p:ext uri="{BB962C8B-B14F-4D97-AF65-F5344CB8AC3E}">
        <p14:creationId xmlns:p14="http://schemas.microsoft.com/office/powerpoint/2010/main" val="701043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9C7E7DE-30F0-4397-9796-DF6D2B684495}" type="slidenum">
              <a:rPr lang="en-US" smtClean="0">
                <a:latin typeface="Century Gothic" panose="020B0502020202020204" pitchFamily="34" charset="0"/>
              </a:rPr>
              <a:pPr/>
              <a:t>9</a:t>
            </a:fld>
            <a:endParaRPr lang="en-US" dirty="0">
              <a:latin typeface="Century Gothic" panose="020B0502020202020204" pitchFamily="34" charset="0"/>
            </a:endParaRPr>
          </a:p>
        </p:txBody>
      </p:sp>
      <p:cxnSp>
        <p:nvCxnSpPr>
          <p:cNvPr id="13" name="Straight Connector 12">
            <a:extLst>
              <a:ext uri="{FF2B5EF4-FFF2-40B4-BE49-F238E27FC236}">
                <a16:creationId xmlns:a16="http://schemas.microsoft.com/office/drawing/2014/main" id="{61D2AF1F-4132-440F-9D32-9AF207CE1448}"/>
              </a:ext>
            </a:extLst>
          </p:cNvPr>
          <p:cNvCxnSpPr>
            <a:cxnSpLocks/>
          </p:cNvCxnSpPr>
          <p:nvPr/>
        </p:nvCxnSpPr>
        <p:spPr>
          <a:xfrm rot="5400000">
            <a:off x="5193981" y="3721762"/>
            <a:ext cx="477813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Content Placeholder 5"/>
          <p:cNvSpPr>
            <a:spLocks noGrp="1"/>
          </p:cNvSpPr>
          <p:nvPr>
            <p:ph sz="half" idx="1"/>
          </p:nvPr>
        </p:nvSpPr>
        <p:spPr>
          <a:xfrm>
            <a:off x="3931718" y="2266545"/>
            <a:ext cx="3665706" cy="3760620"/>
          </a:xfrm>
        </p:spPr>
        <p:txBody>
          <a:bodyPr>
            <a:noAutofit/>
          </a:bodyPr>
          <a:lstStyle/>
          <a:p>
            <a:pPr>
              <a:buFont typeface="Wingdings" panose="05000000000000000000" pitchFamily="2" charset="2"/>
              <a:buChar char="Ø"/>
            </a:pPr>
            <a:r>
              <a:rPr lang="en-US" sz="1800" dirty="0">
                <a:latin typeface="Century Gothic" panose="020B0502020202020204" pitchFamily="34" charset="0"/>
              </a:rPr>
              <a:t>Any Office Specified by an Act of Parliament:</a:t>
            </a:r>
          </a:p>
          <a:p>
            <a:pPr marL="233363" indent="0">
              <a:buNone/>
            </a:pPr>
            <a:r>
              <a:rPr lang="en-US" sz="1800" dirty="0">
                <a:latin typeface="Century Gothic" panose="020B0502020202020204" pitchFamily="34" charset="0"/>
              </a:rPr>
              <a:t> e.g. Section 13 of Act 959 stipulates that, “No person found to owe allegiance to any country other than Ghana shall occupy the post of special prosecutor.” </a:t>
            </a:r>
          </a:p>
        </p:txBody>
      </p:sp>
      <p:sp>
        <p:nvSpPr>
          <p:cNvPr id="10" name="Rectangle 9"/>
          <p:cNvSpPr/>
          <p:nvPr/>
        </p:nvSpPr>
        <p:spPr>
          <a:xfrm>
            <a:off x="7775766" y="2271118"/>
            <a:ext cx="3372256" cy="2308324"/>
          </a:xfrm>
          <a:prstGeom prst="rect">
            <a:avLst/>
          </a:prstGeom>
        </p:spPr>
        <p:txBody>
          <a:bodyPr wrap="square">
            <a:spAutoFit/>
          </a:bodyPr>
          <a:lstStyle/>
          <a:p>
            <a:pPr marL="285750" indent="-285750">
              <a:buFont typeface="Wingdings" panose="05000000000000000000" pitchFamily="2" charset="2"/>
              <a:buChar char="Ø"/>
            </a:pPr>
            <a:r>
              <a:rPr lang="en-US" dirty="0">
                <a:latin typeface="Century Gothic" panose="020B0502020202020204" pitchFamily="34" charset="0"/>
              </a:rPr>
              <a:t>“any other public office that the Minister may by   legislative instrument prescribe”:</a:t>
            </a:r>
          </a:p>
          <a:p>
            <a:pPr marL="285750" indent="-285750">
              <a:buFont typeface="Wingdings" panose="05000000000000000000" pitchFamily="2" charset="2"/>
              <a:buChar char="Ø"/>
            </a:pPr>
            <a:endParaRPr lang="en-US" dirty="0">
              <a:latin typeface="Century Gothic" panose="020B0502020202020204" pitchFamily="34" charset="0"/>
            </a:endParaRPr>
          </a:p>
          <a:p>
            <a:pPr marL="233363"/>
            <a:r>
              <a:rPr lang="en-US" dirty="0">
                <a:latin typeface="Century Gothic" panose="020B0502020202020204" pitchFamily="34" charset="0"/>
              </a:rPr>
              <a:t> This was held to be unconstitutional in </a:t>
            </a:r>
            <a:r>
              <a:rPr lang="en-US" dirty="0" err="1">
                <a:latin typeface="Century Gothic" panose="020B0502020202020204" pitchFamily="34" charset="0"/>
              </a:rPr>
              <a:t>Asare</a:t>
            </a:r>
            <a:r>
              <a:rPr lang="en-US" dirty="0">
                <a:latin typeface="Century Gothic" panose="020B0502020202020204" pitchFamily="34" charset="0"/>
              </a:rPr>
              <a:t> v. A-G.</a:t>
            </a:r>
          </a:p>
        </p:txBody>
      </p:sp>
      <p:sp>
        <p:nvSpPr>
          <p:cNvPr id="7" name="Rectangle 6">
            <a:extLst>
              <a:ext uri="{FF2B5EF4-FFF2-40B4-BE49-F238E27FC236}">
                <a16:creationId xmlns:a16="http://schemas.microsoft.com/office/drawing/2014/main" id="{5C2BDC38-3037-485B-B3C3-33C9D1154E2C}"/>
              </a:ext>
            </a:extLst>
          </p:cNvPr>
          <p:cNvSpPr/>
          <p:nvPr/>
        </p:nvSpPr>
        <p:spPr>
          <a:xfrm>
            <a:off x="0" y="0"/>
            <a:ext cx="3158094" cy="6882318"/>
          </a:xfrm>
          <a:prstGeom prst="rect">
            <a:avLst/>
          </a:prstGeom>
          <a:solidFill>
            <a:srgbClr val="419E3C"/>
          </a:solidFill>
          <a:ln>
            <a:solidFill>
              <a:srgbClr val="419E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dirty="0">
                <a:solidFill>
                  <a:prstClr val="white"/>
                </a:solidFill>
                <a:latin typeface="Century Gothic" panose="020B0502020202020204" pitchFamily="34" charset="0"/>
              </a:rPr>
              <a:t>The Constitution and the Citizenship laws bar Dual Citizens from holding certain offices </a:t>
            </a:r>
          </a:p>
          <a:p>
            <a:pPr lvl="0" algn="ctr">
              <a:defRPr/>
            </a:pPr>
            <a:r>
              <a:rPr lang="en-US" dirty="0">
                <a:solidFill>
                  <a:prstClr val="white"/>
                </a:solidFill>
                <a:latin typeface="Century Gothic" panose="020B0502020202020204" pitchFamily="34" charset="0"/>
              </a:rPr>
              <a:t>(List Cont’d)</a:t>
            </a: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0412" y="1520"/>
            <a:ext cx="1423480" cy="60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ooter Placeholder 8"/>
          <p:cNvSpPr>
            <a:spLocks noGrp="1"/>
          </p:cNvSpPr>
          <p:nvPr>
            <p:ph type="ftr" sz="quarter" idx="11"/>
          </p:nvPr>
        </p:nvSpPr>
        <p:spPr>
          <a:xfrm>
            <a:off x="4800600" y="6488969"/>
            <a:ext cx="4648200" cy="365125"/>
          </a:xfrm>
        </p:spPr>
        <p:txBody>
          <a:bodyPr/>
          <a:lstStyle/>
          <a:p>
            <a:r>
              <a:rPr lang="en-US" sz="1100" dirty="0">
                <a:solidFill>
                  <a:schemeClr val="tx1"/>
                </a:solidFill>
                <a:latin typeface="Century Gothic" panose="020B0502020202020204" pitchFamily="34" charset="0"/>
              </a:rPr>
              <a:t>Atuguba &amp; Associates Presentation</a:t>
            </a:r>
          </a:p>
        </p:txBody>
      </p:sp>
      <p:sp>
        <p:nvSpPr>
          <p:cNvPr id="11" name="Date Placeholder 7"/>
          <p:cNvSpPr>
            <a:spLocks noGrp="1"/>
          </p:cNvSpPr>
          <p:nvPr>
            <p:ph type="dt" sz="half" idx="10"/>
          </p:nvPr>
        </p:nvSpPr>
        <p:spPr>
          <a:xfrm>
            <a:off x="3320374" y="6499875"/>
            <a:ext cx="2618510" cy="365125"/>
          </a:xfrm>
        </p:spPr>
        <p:txBody>
          <a:bodyPr/>
          <a:lstStyle/>
          <a:p>
            <a:r>
              <a:rPr lang="en-US" sz="1100" dirty="0">
                <a:latin typeface="Century Gothic" panose="020B0502020202020204" pitchFamily="34" charset="0"/>
              </a:rPr>
              <a:t>28/03/2021</a:t>
            </a:r>
          </a:p>
        </p:txBody>
      </p:sp>
    </p:spTree>
    <p:extLst>
      <p:ext uri="{BB962C8B-B14F-4D97-AF65-F5344CB8AC3E}">
        <p14:creationId xmlns:p14="http://schemas.microsoft.com/office/powerpoint/2010/main" val="11498896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ctr">
        <a:spAutoFit/>
      </a:bodyPr>
      <a:lstStyle>
        <a:defPPr>
          <a:defRPr sz="1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2902</TotalTime>
  <Words>2446</Words>
  <Application>Microsoft Office PowerPoint</Application>
  <PresentationFormat>Widescreen</PresentationFormat>
  <Paragraphs>318</Paragraphs>
  <Slides>25</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Century Gothic</vt:lpstr>
      <vt:lpstr>Wingdings</vt:lpstr>
      <vt:lpstr>Office Theme</vt:lpstr>
      <vt:lpstr>PowerPoint Presentation</vt:lpstr>
      <vt:lpstr>Road Map</vt:lpstr>
      <vt:lpstr>What are the rights and entitlements of a Dual Citizen? </vt:lpstr>
      <vt:lpstr>PowerPoint Presentation</vt:lpstr>
      <vt:lpstr>PowerPoint Presentation</vt:lpstr>
      <vt:lpstr>What are the rights and entitlements of a Dual Citizen? </vt:lpstr>
      <vt:lpstr>What legal disabilities attend Dual Citizenship?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May Ghanaians resident abroad vote in public elections?</vt:lpstr>
      <vt:lpstr>PowerPoint Presentation</vt:lpstr>
      <vt:lpstr>PowerPoint Presentation</vt:lpstr>
      <vt:lpstr>PowerPoint Presentation</vt:lpstr>
      <vt:lpstr>Is the law on ROPAA operational?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Prosper Andre Kaasong Batinge</cp:lastModifiedBy>
  <cp:revision>211</cp:revision>
  <dcterms:created xsi:type="dcterms:W3CDTF">2019-07-11T06:10:06Z</dcterms:created>
  <dcterms:modified xsi:type="dcterms:W3CDTF">2021-04-15T19:48:08Z</dcterms:modified>
</cp:coreProperties>
</file>